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34"/>
  </p:notesMasterIdLst>
  <p:sldIdLst>
    <p:sldId id="271" r:id="rId3"/>
    <p:sldId id="281" r:id="rId4"/>
    <p:sldId id="272" r:id="rId5"/>
    <p:sldId id="275" r:id="rId6"/>
    <p:sldId id="277" r:id="rId7"/>
    <p:sldId id="274" r:id="rId8"/>
    <p:sldId id="282" r:id="rId9"/>
    <p:sldId id="625" r:id="rId10"/>
    <p:sldId id="626" r:id="rId11"/>
    <p:sldId id="627" r:id="rId12"/>
    <p:sldId id="278" r:id="rId13"/>
    <p:sldId id="623" r:id="rId14"/>
    <p:sldId id="615" r:id="rId15"/>
    <p:sldId id="602" r:id="rId16"/>
    <p:sldId id="617" r:id="rId17"/>
    <p:sldId id="611" r:id="rId18"/>
    <p:sldId id="618" r:id="rId19"/>
    <p:sldId id="616" r:id="rId20"/>
    <p:sldId id="621" r:id="rId21"/>
    <p:sldId id="624" r:id="rId22"/>
    <p:sldId id="604" r:id="rId23"/>
    <p:sldId id="608" r:id="rId24"/>
    <p:sldId id="606" r:id="rId25"/>
    <p:sldId id="622" r:id="rId26"/>
    <p:sldId id="280" r:id="rId27"/>
    <p:sldId id="283" r:id="rId28"/>
    <p:sldId id="284" r:id="rId29"/>
    <p:sldId id="285" r:id="rId30"/>
    <p:sldId id="279" r:id="rId31"/>
    <p:sldId id="628" r:id="rId32"/>
    <p:sldId id="273"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776" userDrawn="1">
          <p15:clr>
            <a:srgbClr val="A4A3A4"/>
          </p15:clr>
        </p15:guide>
        <p15:guide id="3" pos="6480" userDrawn="1">
          <p15:clr>
            <a:srgbClr val="A4A3A4"/>
          </p15:clr>
        </p15:guide>
        <p15:guide id="4" pos="465">
          <p15:clr>
            <a:srgbClr val="A4A3A4"/>
          </p15:clr>
        </p15:guide>
        <p15:guide id="5" pos="7335">
          <p15:clr>
            <a:srgbClr val="A4A3A4"/>
          </p15:clr>
        </p15:guide>
        <p15:guide id="6"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3"/>
  </p:normalViewPr>
  <p:slideViewPr>
    <p:cSldViewPr snapToGrid="0" snapToObjects="1">
      <p:cViewPr varScale="1">
        <p:scale>
          <a:sx n="154" d="100"/>
          <a:sy n="154" d="100"/>
        </p:scale>
        <p:origin x="534" y="156"/>
      </p:cViewPr>
      <p:guideLst>
        <p:guide pos="1776"/>
        <p:guide pos="6480"/>
        <p:guide pos="465"/>
        <p:guide pos="7335"/>
        <p:guide orient="horz" pos="21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xeniaziouvelou\Desktop\Xenia\EuroCC\Task%202_training-skills\Competence%20Map%20Greece_June%201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458-A849-972B-45846C743C6F}"/>
              </c:ext>
            </c:extLst>
          </c:dPt>
          <c:dPt>
            <c:idx val="1"/>
            <c:bubble3D val="0"/>
            <c:spPr>
              <a:solidFill>
                <a:schemeClr val="accent2">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458-A849-972B-45846C743C6F}"/>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E458-A849-972B-45846C743C6F}"/>
              </c:ext>
            </c:extLst>
          </c:dPt>
          <c:dLbls>
            <c:dLbl>
              <c:idx val="2"/>
              <c:tx>
                <c:rich>
                  <a:bodyPr/>
                  <a:lstStyle/>
                  <a:p>
                    <a:r>
                      <a:rPr lang="en-US"/>
                      <a:t>0,3%</a:t>
                    </a:r>
                  </a:p>
                </c:rich>
              </c:tx>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58-A849-972B-45846C743C6F}"/>
                </c:ext>
              </c:extLst>
            </c:dLbl>
            <c:spPr>
              <a:noFill/>
              <a:ln>
                <a:noFill/>
              </a:ln>
              <a:effectLst/>
            </c:spPr>
            <c:txPr>
              <a:bodyPr rot="0" spcFirstLastPara="1" vertOverflow="ellipsis" vert="horz" wrap="square" anchor="ctr" anchorCtr="1"/>
              <a:lstStyle/>
              <a:p>
                <a:pPr>
                  <a:defRPr sz="36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stats!$A$44:$A$46</c:f>
              <c:strCache>
                <c:ptCount val="3"/>
                <c:pt idx="0">
                  <c:v>Ιntroductory &amp; Beginner</c:v>
                </c:pt>
                <c:pt idx="1">
                  <c:v>Ιntermediate &amp; Advanced</c:v>
                </c:pt>
                <c:pt idx="2">
                  <c:v>Ηighly Advanced </c:v>
                </c:pt>
              </c:strCache>
            </c:strRef>
          </c:cat>
          <c:val>
            <c:numRef>
              <c:f>stats!$B$44:$B$46</c:f>
              <c:numCache>
                <c:formatCode>0.0%</c:formatCode>
                <c:ptCount val="3"/>
                <c:pt idx="0">
                  <c:v>0.3783783783783784</c:v>
                </c:pt>
                <c:pt idx="1">
                  <c:v>0.61891891891891893</c:v>
                </c:pt>
                <c:pt idx="2">
                  <c:v>2.7027027027027029E-3</c:v>
                </c:pt>
              </c:numCache>
            </c:numRef>
          </c:val>
          <c:extLst>
            <c:ext xmlns:c16="http://schemas.microsoft.com/office/drawing/2014/chart" uri="{C3380CC4-5D6E-409C-BE32-E72D297353CC}">
              <c16:uniqueId val="{00000006-E458-A849-972B-45846C743C6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sz="2000">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D7F48-1297-4668-A4DC-77C606858B11}" type="datetimeFigureOut">
              <a:rPr lang="en-US" smtClean="0"/>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5260D-CE09-4C68-B561-1ACD70EBFC6D}" type="slidenum">
              <a:rPr lang="en-US" smtClean="0"/>
              <a:t>‹#›</a:t>
            </a:fld>
            <a:endParaRPr lang="en-US"/>
          </a:p>
        </p:txBody>
      </p:sp>
    </p:spTree>
    <p:extLst>
      <p:ext uri="{BB962C8B-B14F-4D97-AF65-F5344CB8AC3E}">
        <p14:creationId xmlns:p14="http://schemas.microsoft.com/office/powerpoint/2010/main" val="2178558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F5260D-CE09-4C68-B561-1ACD70EBFC6D}" type="slidenum">
              <a:rPr lang="en-US" smtClean="0"/>
              <a:t>2</a:t>
            </a:fld>
            <a:endParaRPr lang="en-US"/>
          </a:p>
        </p:txBody>
      </p:sp>
    </p:spTree>
    <p:extLst>
      <p:ext uri="{BB962C8B-B14F-4D97-AF65-F5344CB8AC3E}">
        <p14:creationId xmlns:p14="http://schemas.microsoft.com/office/powerpoint/2010/main" val="350026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14</a:t>
            </a:fld>
            <a:endParaRPr lang="en-US"/>
          </a:p>
        </p:txBody>
      </p:sp>
    </p:spTree>
    <p:extLst>
      <p:ext uri="{BB962C8B-B14F-4D97-AF65-F5344CB8AC3E}">
        <p14:creationId xmlns:p14="http://schemas.microsoft.com/office/powerpoint/2010/main" val="426237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dirty="0"/>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dirty="0"/>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dirty="0" err="1"/>
              <a:t>Presenter</a:t>
            </a:r>
            <a:r>
              <a:rPr lang="de-DE" dirty="0"/>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dirty="0"/>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217870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17.06.2021</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3021370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17.06.2021</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a:t>
            </a:fld>
            <a:endParaRPr lang="de-DE"/>
          </a:p>
        </p:txBody>
      </p:sp>
      <p:grpSp>
        <p:nvGrpSpPr>
          <p:cNvPr id="12" name="Gruppieren 11"/>
          <p:cNvGrpSpPr/>
          <p:nvPr userDrawn="1"/>
        </p:nvGrpSpPr>
        <p:grpSpPr>
          <a:xfrm>
            <a:off x="0" y="-20999"/>
            <a:ext cx="12192000" cy="6878999"/>
            <a:chOff x="0" y="-20999"/>
            <a:chExt cx="12192000" cy="6878999"/>
          </a:xfrm>
        </p:grpSpPr>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11" name="Rechteck 10"/>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5088" y="1539625"/>
            <a:ext cx="3781824" cy="3757749"/>
          </a:xfrm>
          <a:prstGeom prst="rect">
            <a:avLst/>
          </a:prstGeom>
        </p:spPr>
      </p:pic>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dirty="0"/>
              <a:t>Mastertextformat bearbeiten
Zweite Ebene
Dritte Ebene
Vierte Ebene
Fünfte Ebene</a:t>
            </a:r>
          </a:p>
        </p:txBody>
      </p:sp>
      <p:grpSp>
        <p:nvGrpSpPr>
          <p:cNvPr id="6" name="Gruppieren 5"/>
          <p:cNvGrpSpPr/>
          <p:nvPr userDrawn="1"/>
        </p:nvGrpSpPr>
        <p:grpSpPr>
          <a:xfrm>
            <a:off x="0" y="0"/>
            <a:ext cx="12192000" cy="6878999"/>
            <a:chOff x="0" y="-20999"/>
            <a:chExt cx="12192000" cy="6878999"/>
          </a:xfrm>
        </p:grpSpPr>
        <p:pic>
          <p:nvPicPr>
            <p:cNvPr id="8" name="Grafik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9" name="Rechteck 8"/>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17.06.2021</a:t>
            </a:fld>
            <a:r>
              <a:rPr lang="de-DE" dirty="0"/>
              <a:t>	</a:t>
            </a:r>
            <a:fld id="{DDD43863-A610-A247-B6BE-3F69A1191E2A}" type="slidenum">
              <a:rPr lang="de-DE" smtClean="0"/>
              <a:t>‹#›</a:t>
            </a:fld>
            <a:endParaRPr lang="de-DE" dirty="0"/>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85565" y="102870"/>
            <a:ext cx="1134985" cy="1127760"/>
          </a:xfrm>
          <a:prstGeom prst="rect">
            <a:avLst/>
          </a:prstGeom>
        </p:spPr>
      </p:pic>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eurocc-greece.gr/demokritos/" TargetMode="External"/><Relationship Id="rId7" Type="http://schemas.openxmlformats.org/officeDocument/2006/relationships/hyperlink" Target="https://www.auth.gr/en" TargetMode="External"/><Relationship Id="rId2" Type="http://schemas.openxmlformats.org/officeDocument/2006/relationships/hyperlink" Target="https://eurocc-greece.gr/grnet-national-infrastructures-for-research-and-technology-coordinator/" TargetMode="External"/><Relationship Id="rId1" Type="http://schemas.openxmlformats.org/officeDocument/2006/relationships/slideLayout" Target="../slideLayouts/slideLayout3.xml"/><Relationship Id="rId6" Type="http://schemas.openxmlformats.org/officeDocument/2006/relationships/hyperlink" Target="https://eurocc-greece.gr/auth/" TargetMode="External"/><Relationship Id="rId5" Type="http://schemas.openxmlformats.org/officeDocument/2006/relationships/hyperlink" Target="https://eurocc-greece.gr/ntua/" TargetMode="External"/><Relationship Id="rId4" Type="http://schemas.openxmlformats.org/officeDocument/2006/relationships/hyperlink" Target="https://eurocc-greece.gr/foundation-for-research-and-technology-hellas-forth/"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urocc-mapping.web.auth.gr/"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em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ec.europa.eu/digital-single-market/en/artificial-intelligence" TargetMode="External"/><Relationship Id="rId2" Type="http://schemas.openxmlformats.org/officeDocument/2006/relationships/hyperlink" Target="https://ec.europa.eu/digital-single-market/en/high-performance-computing"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548882" y="5458052"/>
            <a:ext cx="8534400" cy="1221288"/>
          </a:xfrm>
        </p:spPr>
        <p:txBody>
          <a:bodyPr>
            <a:normAutofit fontScale="55000" lnSpcReduction="20000"/>
          </a:bodyPr>
          <a:lstStyle/>
          <a:p>
            <a:r>
              <a:rPr lang="en-US" b="1" dirty="0"/>
              <a:t>HPC for the Greek Health and Life Sciences Sector</a:t>
            </a:r>
          </a:p>
          <a:p>
            <a:r>
              <a:rPr lang="en-US" dirty="0" err="1"/>
              <a:t>EuroCC</a:t>
            </a:r>
            <a:r>
              <a:rPr lang="en-US" dirty="0"/>
              <a:t> Thematic Event</a:t>
            </a:r>
            <a:endParaRPr lang="en-US" b="1" dirty="0"/>
          </a:p>
          <a:p>
            <a:r>
              <a:rPr lang="en-US" dirty="0"/>
              <a:t>ICS-FORTH &amp; PRAXIS Network</a:t>
            </a:r>
          </a:p>
          <a:p>
            <a:r>
              <a:rPr lang="de-DE" dirty="0">
                <a:solidFill>
                  <a:schemeClr val="tx1"/>
                </a:solidFill>
              </a:rPr>
              <a:t>June 17th </a:t>
            </a: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0108-D7CB-4FD5-B99A-571832C84E3D}"/>
              </a:ext>
            </a:extLst>
          </p:cNvPr>
          <p:cNvSpPr>
            <a:spLocks noGrp="1"/>
          </p:cNvSpPr>
          <p:nvPr>
            <p:ph type="title"/>
          </p:nvPr>
        </p:nvSpPr>
        <p:spPr/>
        <p:txBody>
          <a:bodyPr/>
          <a:lstStyle/>
          <a:p>
            <a:r>
              <a:rPr lang="en-US" dirty="0"/>
              <a:t>Subscribe: eurocc-greece.gr/newsletter</a:t>
            </a:r>
          </a:p>
        </p:txBody>
      </p:sp>
      <p:sp>
        <p:nvSpPr>
          <p:cNvPr id="3" name="Content Placeholder 2">
            <a:extLst>
              <a:ext uri="{FF2B5EF4-FFF2-40B4-BE49-F238E27FC236}">
                <a16:creationId xmlns:a16="http://schemas.microsoft.com/office/drawing/2014/main" id="{A8323BFC-9BE4-40D9-9D44-239DE5B87354}"/>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EFD9249B-5B65-4CF7-B410-F06024AA1089}"/>
              </a:ext>
            </a:extLst>
          </p:cNvPr>
          <p:cNvSpPr>
            <a:spLocks noGrp="1"/>
          </p:cNvSpPr>
          <p:nvPr>
            <p:ph sz="quarter" idx="13"/>
          </p:nvPr>
        </p:nvSpPr>
        <p:spPr/>
        <p:txBody>
          <a:bodyPr/>
          <a:lstStyle/>
          <a:p>
            <a:r>
              <a:rPr lang="en-US" dirty="0"/>
              <a:t>Stay informed and connected!</a:t>
            </a:r>
          </a:p>
        </p:txBody>
      </p:sp>
      <p:sp>
        <p:nvSpPr>
          <p:cNvPr id="5" name="Content Placeholder 4">
            <a:extLst>
              <a:ext uri="{FF2B5EF4-FFF2-40B4-BE49-F238E27FC236}">
                <a16:creationId xmlns:a16="http://schemas.microsoft.com/office/drawing/2014/main" id="{15DE8E0A-0F89-4FE3-8475-6833D0CB6F30}"/>
              </a:ext>
            </a:extLst>
          </p:cNvPr>
          <p:cNvSpPr>
            <a:spLocks noGrp="1"/>
          </p:cNvSpPr>
          <p:nvPr>
            <p:ph sz="quarter" idx="14"/>
          </p:nvPr>
        </p:nvSpPr>
        <p:spPr/>
        <p:txBody>
          <a:bodyPr/>
          <a:lstStyle/>
          <a:p>
            <a:endParaRPr lang="en-US"/>
          </a:p>
        </p:txBody>
      </p:sp>
      <p:pic>
        <p:nvPicPr>
          <p:cNvPr id="6" name="Picture 5">
            <a:extLst>
              <a:ext uri="{FF2B5EF4-FFF2-40B4-BE49-F238E27FC236}">
                <a16:creationId xmlns:a16="http://schemas.microsoft.com/office/drawing/2014/main" id="{C6BBBD9C-98DA-4123-BCB8-6DDD9FC60495}"/>
              </a:ext>
            </a:extLst>
          </p:cNvPr>
          <p:cNvPicPr>
            <a:picLocks noChangeAspect="1"/>
          </p:cNvPicPr>
          <p:nvPr/>
        </p:nvPicPr>
        <p:blipFill rotWithShape="1">
          <a:blip r:embed="rId2"/>
          <a:srcRect l="-1" r="740" b="5442"/>
          <a:stretch/>
        </p:blipFill>
        <p:spPr>
          <a:xfrm>
            <a:off x="668868" y="1325563"/>
            <a:ext cx="10722429" cy="5745635"/>
          </a:xfrm>
          <a:prstGeom prst="rect">
            <a:avLst/>
          </a:prstGeom>
        </p:spPr>
      </p:pic>
    </p:spTree>
    <p:extLst>
      <p:ext uri="{BB962C8B-B14F-4D97-AF65-F5344CB8AC3E}">
        <p14:creationId xmlns:p14="http://schemas.microsoft.com/office/powerpoint/2010/main" val="1944650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7C0D-6850-4F91-97FE-461157145C73}"/>
              </a:ext>
            </a:extLst>
          </p:cNvPr>
          <p:cNvSpPr>
            <a:spLocks noGrp="1"/>
          </p:cNvSpPr>
          <p:nvPr>
            <p:ph type="title"/>
          </p:nvPr>
        </p:nvSpPr>
        <p:spPr/>
        <p:txBody>
          <a:bodyPr/>
          <a:lstStyle/>
          <a:p>
            <a:r>
              <a:rPr lang="en-US" dirty="0"/>
              <a:t>Consortium partners </a:t>
            </a:r>
          </a:p>
        </p:txBody>
      </p:sp>
      <p:sp>
        <p:nvSpPr>
          <p:cNvPr id="3" name="Content Placeholder 2">
            <a:extLst>
              <a:ext uri="{FF2B5EF4-FFF2-40B4-BE49-F238E27FC236}">
                <a16:creationId xmlns:a16="http://schemas.microsoft.com/office/drawing/2014/main" id="{553C8019-964F-4145-975A-D8096B11D69E}"/>
              </a:ext>
            </a:extLst>
          </p:cNvPr>
          <p:cNvSpPr>
            <a:spLocks noGrp="1"/>
          </p:cNvSpPr>
          <p:nvPr>
            <p:ph idx="1"/>
          </p:nvPr>
        </p:nvSpPr>
        <p:spPr/>
        <p:txBody>
          <a:bodyPr>
            <a:normAutofit fontScale="70000" lnSpcReduction="20000"/>
          </a:bodyPr>
          <a:lstStyle/>
          <a:p>
            <a:r>
              <a:rPr lang="en-US" dirty="0"/>
              <a:t>The Greek National Competence Center “</a:t>
            </a:r>
            <a:r>
              <a:rPr lang="en-US" dirty="0" err="1"/>
              <a:t>EuroCC@Greece</a:t>
            </a:r>
            <a:r>
              <a:rPr lang="en-US" dirty="0"/>
              <a:t>”, is run by a consortium of 5 institutions, namely  </a:t>
            </a:r>
          </a:p>
          <a:p>
            <a:r>
              <a:rPr lang="en-US" dirty="0">
                <a:hlinkClick r:id="rId2"/>
              </a:rPr>
              <a:t>GRNET – National Infrastructures for Research and Technology</a:t>
            </a:r>
            <a:r>
              <a:rPr lang="en-US" b="1" dirty="0"/>
              <a:t> (coordinator),</a:t>
            </a:r>
            <a:endParaRPr lang="en-US" dirty="0"/>
          </a:p>
          <a:p>
            <a:r>
              <a:rPr lang="en-US">
                <a:hlinkClick r:id="rId3"/>
              </a:rPr>
              <a:t>National Centre for </a:t>
            </a:r>
            <a:r>
              <a:rPr lang="en-US" dirty="0">
                <a:hlinkClick r:id="rId3"/>
              </a:rPr>
              <a:t>Scientific Research “</a:t>
            </a:r>
            <a:r>
              <a:rPr lang="en-US" dirty="0" err="1">
                <a:hlinkClick r:id="rId3"/>
              </a:rPr>
              <a:t>Demokritos</a:t>
            </a:r>
            <a:r>
              <a:rPr lang="en-US" dirty="0">
                <a:hlinkClick r:id="rId3"/>
              </a:rPr>
              <a:t>”</a:t>
            </a:r>
            <a:r>
              <a:rPr lang="en-US" b="1" dirty="0"/>
              <a:t>,</a:t>
            </a:r>
            <a:endParaRPr lang="en-US" dirty="0"/>
          </a:p>
          <a:p>
            <a:r>
              <a:rPr lang="en-US" dirty="0">
                <a:hlinkClick r:id="rId4"/>
              </a:rPr>
              <a:t>Foundation for Research and Technology – Hellas (FORTH)</a:t>
            </a:r>
            <a:r>
              <a:rPr lang="en-US" b="1" dirty="0"/>
              <a:t>,</a:t>
            </a:r>
            <a:endParaRPr lang="en-US" dirty="0"/>
          </a:p>
          <a:p>
            <a:r>
              <a:rPr lang="en-US" dirty="0">
                <a:hlinkClick r:id="rId5"/>
              </a:rPr>
              <a:t>Institute of Communication and Computer Systems of NTUA </a:t>
            </a:r>
            <a:endParaRPr lang="en-US" dirty="0"/>
          </a:p>
          <a:p>
            <a:r>
              <a:rPr lang="en-US" dirty="0">
                <a:hlinkClick r:id="rId6"/>
              </a:rPr>
              <a:t>Aristotle University of Thessaloniki.</a:t>
            </a:r>
            <a:r>
              <a:rPr lang="en-US" dirty="0">
                <a:hlinkClick r:id="rId7"/>
              </a:rPr>
              <a:t> </a:t>
            </a:r>
            <a:endParaRPr lang="en-US" dirty="0"/>
          </a:p>
          <a:p>
            <a:r>
              <a:rPr lang="en-US" dirty="0"/>
              <a:t>The project has received funding from the European High-Performance computing Joint Undertaking (JU) under grant agreement No 951732 and the Greek Secretariat for Research and Technology. </a:t>
            </a:r>
          </a:p>
          <a:p>
            <a:endParaRPr lang="en-US" dirty="0"/>
          </a:p>
        </p:txBody>
      </p:sp>
      <p:sp>
        <p:nvSpPr>
          <p:cNvPr id="4" name="Content Placeholder 3">
            <a:extLst>
              <a:ext uri="{FF2B5EF4-FFF2-40B4-BE49-F238E27FC236}">
                <a16:creationId xmlns:a16="http://schemas.microsoft.com/office/drawing/2014/main" id="{E4AE38CB-4A45-43CE-A558-AC42CBEE0B81}"/>
              </a:ext>
            </a:extLst>
          </p:cNvPr>
          <p:cNvSpPr>
            <a:spLocks noGrp="1"/>
          </p:cNvSpPr>
          <p:nvPr>
            <p:ph sz="quarter" idx="13"/>
          </p:nvPr>
        </p:nvSpPr>
        <p:spPr/>
        <p:txBody>
          <a:bodyPr/>
          <a:lstStyle/>
          <a:p>
            <a:endParaRPr lang="en-US"/>
          </a:p>
        </p:txBody>
      </p:sp>
      <p:sp>
        <p:nvSpPr>
          <p:cNvPr id="5" name="Content Placeholder 4">
            <a:extLst>
              <a:ext uri="{FF2B5EF4-FFF2-40B4-BE49-F238E27FC236}">
                <a16:creationId xmlns:a16="http://schemas.microsoft.com/office/drawing/2014/main" id="{EEE932C9-D1E4-4225-976A-1D71AD10D263}"/>
              </a:ext>
            </a:extLst>
          </p:cNvPr>
          <p:cNvSpPr>
            <a:spLocks noGrp="1"/>
          </p:cNvSpPr>
          <p:nvPr>
            <p:ph sz="quarter" idx="14"/>
          </p:nvPr>
        </p:nvSpPr>
        <p:spPr/>
        <p:txBody>
          <a:bodyPr/>
          <a:lstStyle/>
          <a:p>
            <a:endParaRPr lang="en-US"/>
          </a:p>
        </p:txBody>
      </p:sp>
      <p:pic>
        <p:nvPicPr>
          <p:cNvPr id="6" name="Picture 5">
            <a:extLst>
              <a:ext uri="{FF2B5EF4-FFF2-40B4-BE49-F238E27FC236}">
                <a16:creationId xmlns:a16="http://schemas.microsoft.com/office/drawing/2014/main" id="{F7CAFF72-3C27-4FA3-B8A8-53946E26C8E7}"/>
              </a:ext>
            </a:extLst>
          </p:cNvPr>
          <p:cNvPicPr>
            <a:picLocks noChangeAspect="1"/>
          </p:cNvPicPr>
          <p:nvPr/>
        </p:nvPicPr>
        <p:blipFill>
          <a:blip r:embed="rId8"/>
          <a:stretch>
            <a:fillRect/>
          </a:stretch>
        </p:blipFill>
        <p:spPr>
          <a:xfrm>
            <a:off x="582612" y="1732884"/>
            <a:ext cx="11400000" cy="1123810"/>
          </a:xfrm>
          <a:prstGeom prst="rect">
            <a:avLst/>
          </a:prstGeom>
        </p:spPr>
      </p:pic>
    </p:spTree>
    <p:extLst>
      <p:ext uri="{BB962C8B-B14F-4D97-AF65-F5344CB8AC3E}">
        <p14:creationId xmlns:p14="http://schemas.microsoft.com/office/powerpoint/2010/main" val="31198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CA23-FCA1-AE4E-8140-BBA4465A1BA8}"/>
              </a:ext>
            </a:extLst>
          </p:cNvPr>
          <p:cNvSpPr>
            <a:spLocks noGrp="1"/>
          </p:cNvSpPr>
          <p:nvPr>
            <p:ph type="title"/>
          </p:nvPr>
        </p:nvSpPr>
        <p:spPr/>
        <p:txBody>
          <a:bodyPr/>
          <a:lstStyle/>
          <a:p>
            <a:r>
              <a:rPr lang="en-GR" dirty="0"/>
              <a:t>Mapping HPC, AI, HPDA Training in Greece</a:t>
            </a:r>
          </a:p>
        </p:txBody>
      </p:sp>
      <p:sp>
        <p:nvSpPr>
          <p:cNvPr id="4" name="Content Placeholder 3">
            <a:extLst>
              <a:ext uri="{FF2B5EF4-FFF2-40B4-BE49-F238E27FC236}">
                <a16:creationId xmlns:a16="http://schemas.microsoft.com/office/drawing/2014/main" id="{6FA369F6-7BFD-EC42-870E-F893F4B9FF2B}"/>
              </a:ext>
            </a:extLst>
          </p:cNvPr>
          <p:cNvSpPr>
            <a:spLocks noGrp="1"/>
          </p:cNvSpPr>
          <p:nvPr>
            <p:ph sz="half" idx="2"/>
          </p:nvPr>
        </p:nvSpPr>
        <p:spPr>
          <a:xfrm>
            <a:off x="836271" y="1744603"/>
            <a:ext cx="4615406" cy="4351338"/>
          </a:xfrm>
          <a:ln w="19050"/>
        </p:spPr>
        <p:style>
          <a:lnRef idx="2">
            <a:schemeClr val="accent1"/>
          </a:lnRef>
          <a:fillRef idx="1">
            <a:schemeClr val="lt1"/>
          </a:fillRef>
          <a:effectRef idx="0">
            <a:schemeClr val="accent1"/>
          </a:effectRef>
          <a:fontRef idx="minor">
            <a:schemeClr val="dk1"/>
          </a:fontRef>
        </p:style>
        <p:txBody>
          <a:bodyPr/>
          <a:lstStyle/>
          <a:p>
            <a:pPr marL="0" indent="0">
              <a:buNone/>
            </a:pPr>
            <a:r>
              <a:rPr lang="en-GR" sz="3600" b="1" dirty="0">
                <a:solidFill>
                  <a:schemeClr val="tx2">
                    <a:lumMod val="50000"/>
                  </a:schemeClr>
                </a:solidFill>
              </a:rPr>
              <a:t>Supply</a:t>
            </a:r>
          </a:p>
          <a:p>
            <a:r>
              <a:rPr lang="en-GR" dirty="0"/>
              <a:t>Training Mapping Survey in Greece 2021: HPC, AI, HPDA</a:t>
            </a:r>
          </a:p>
          <a:p>
            <a:pPr marL="668338" indent="-219075"/>
            <a:r>
              <a:rPr lang="en-GR" dirty="0"/>
              <a:t>421 distinct training programs </a:t>
            </a:r>
          </a:p>
          <a:p>
            <a:pPr marL="668338" indent="-219075"/>
            <a:r>
              <a:rPr lang="en-GR" dirty="0"/>
              <a:t>Online/Offline </a:t>
            </a:r>
          </a:p>
          <a:p>
            <a:pPr marL="668338" indent="-219075"/>
            <a:r>
              <a:rPr lang="en-GR" dirty="0"/>
              <a:t>Across all Greek Regions (22 cities) </a:t>
            </a:r>
          </a:p>
          <a:p>
            <a:endParaRPr lang="en-GR" dirty="0"/>
          </a:p>
        </p:txBody>
      </p:sp>
    </p:spTree>
    <p:extLst>
      <p:ext uri="{BB962C8B-B14F-4D97-AF65-F5344CB8AC3E}">
        <p14:creationId xmlns:p14="http://schemas.microsoft.com/office/powerpoint/2010/main" val="2787540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7E40-1FE9-0841-B7D4-62F2A5754ABE}"/>
              </a:ext>
            </a:extLst>
          </p:cNvPr>
          <p:cNvSpPr>
            <a:spLocks noGrp="1"/>
          </p:cNvSpPr>
          <p:nvPr>
            <p:ph type="title"/>
          </p:nvPr>
        </p:nvSpPr>
        <p:spPr>
          <a:xfrm>
            <a:off x="872924" y="226230"/>
            <a:ext cx="10515600" cy="1139584"/>
          </a:xfrm>
        </p:spPr>
        <p:txBody>
          <a:bodyPr/>
          <a:lstStyle/>
          <a:p>
            <a:r>
              <a:rPr lang="en-GR" dirty="0"/>
              <a:t>Training Mapping Framework </a:t>
            </a:r>
          </a:p>
        </p:txBody>
      </p:sp>
      <p:pic>
        <p:nvPicPr>
          <p:cNvPr id="4" name="Picture 3">
            <a:extLst>
              <a:ext uri="{FF2B5EF4-FFF2-40B4-BE49-F238E27FC236}">
                <a16:creationId xmlns:a16="http://schemas.microsoft.com/office/drawing/2014/main" id="{A3FC2AC6-A603-BA4F-B9F2-430ACEC1319D}"/>
              </a:ext>
            </a:extLst>
          </p:cNvPr>
          <p:cNvPicPr>
            <a:picLocks noChangeAspect="1"/>
          </p:cNvPicPr>
          <p:nvPr/>
        </p:nvPicPr>
        <p:blipFill>
          <a:blip r:embed="rId2"/>
          <a:stretch>
            <a:fillRect/>
          </a:stretch>
        </p:blipFill>
        <p:spPr>
          <a:xfrm>
            <a:off x="1032353" y="1367077"/>
            <a:ext cx="10229816" cy="4889789"/>
          </a:xfrm>
          <a:prstGeom prst="rect">
            <a:avLst/>
          </a:prstGeom>
        </p:spPr>
      </p:pic>
      <p:sp>
        <p:nvSpPr>
          <p:cNvPr id="5" name="TextBox 4">
            <a:extLst>
              <a:ext uri="{FF2B5EF4-FFF2-40B4-BE49-F238E27FC236}">
                <a16:creationId xmlns:a16="http://schemas.microsoft.com/office/drawing/2014/main" id="{C4BFB932-EF8C-204D-8CDF-F415CB225BDB}"/>
              </a:ext>
            </a:extLst>
          </p:cNvPr>
          <p:cNvSpPr txBox="1"/>
          <p:nvPr/>
        </p:nvSpPr>
        <p:spPr>
          <a:xfrm>
            <a:off x="9792304" y="6488668"/>
            <a:ext cx="2399696" cy="369332"/>
          </a:xfrm>
          <a:prstGeom prst="rect">
            <a:avLst/>
          </a:prstGeom>
          <a:noFill/>
        </p:spPr>
        <p:txBody>
          <a:bodyPr wrap="none" rtlCol="0">
            <a:spAutoFit/>
          </a:bodyPr>
          <a:lstStyle/>
          <a:p>
            <a:r>
              <a:rPr lang="en-GR" dirty="0">
                <a:solidFill>
                  <a:schemeClr val="tx2">
                    <a:lumMod val="75000"/>
                  </a:schemeClr>
                </a:solidFill>
              </a:rPr>
              <a:t>EuroCC@Greece (2021)</a:t>
            </a:r>
          </a:p>
        </p:txBody>
      </p:sp>
    </p:spTree>
    <p:extLst>
      <p:ext uri="{BB962C8B-B14F-4D97-AF65-F5344CB8AC3E}">
        <p14:creationId xmlns:p14="http://schemas.microsoft.com/office/powerpoint/2010/main" val="3923059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a:xfrm>
            <a:off x="236316" y="-16841"/>
            <a:ext cx="11839937" cy="1325563"/>
          </a:xfrm>
        </p:spPr>
        <p:txBody>
          <a:bodyPr>
            <a:noAutofit/>
          </a:bodyPr>
          <a:lstStyle/>
          <a:p>
            <a:r>
              <a:rPr lang="en-US" dirty="0"/>
              <a:t>Training Mapping Survey in Greece: HPC, HPDA, AI</a:t>
            </a:r>
          </a:p>
        </p:txBody>
      </p:sp>
      <p:sp>
        <p:nvSpPr>
          <p:cNvPr id="29" name="TextBox 28">
            <a:extLst>
              <a:ext uri="{FF2B5EF4-FFF2-40B4-BE49-F238E27FC236}">
                <a16:creationId xmlns:a16="http://schemas.microsoft.com/office/drawing/2014/main" id="{F30A474A-5E27-5947-99F3-E1789DA440C4}"/>
              </a:ext>
            </a:extLst>
          </p:cNvPr>
          <p:cNvSpPr txBox="1"/>
          <p:nvPr/>
        </p:nvSpPr>
        <p:spPr>
          <a:xfrm>
            <a:off x="8449519" y="1449540"/>
            <a:ext cx="3742481" cy="461665"/>
          </a:xfrm>
          <a:prstGeom prst="rect">
            <a:avLst/>
          </a:prstGeom>
          <a:solidFill>
            <a:schemeClr val="tx2"/>
          </a:solidFill>
        </p:spPr>
        <p:txBody>
          <a:bodyPr wrap="square" rtlCol="0" anchor="ctr">
            <a:spAutoFit/>
          </a:bodyPr>
          <a:lstStyle/>
          <a:p>
            <a:pPr algn="r"/>
            <a:r>
              <a:rPr lang="en-US" sz="2400" dirty="0">
                <a:solidFill>
                  <a:schemeClr val="bg1"/>
                </a:solidFill>
              </a:rPr>
              <a:t>Thematic Areas</a:t>
            </a:r>
          </a:p>
        </p:txBody>
      </p:sp>
      <p:sp>
        <p:nvSpPr>
          <p:cNvPr id="44" name="TextBox 43">
            <a:extLst>
              <a:ext uri="{FF2B5EF4-FFF2-40B4-BE49-F238E27FC236}">
                <a16:creationId xmlns:a16="http://schemas.microsoft.com/office/drawing/2014/main" id="{DEABD392-0F55-2F4E-8D4B-A5FC9110D45E}"/>
              </a:ext>
            </a:extLst>
          </p:cNvPr>
          <p:cNvSpPr txBox="1"/>
          <p:nvPr/>
        </p:nvSpPr>
        <p:spPr>
          <a:xfrm>
            <a:off x="9792304" y="6488668"/>
            <a:ext cx="2399696" cy="369332"/>
          </a:xfrm>
          <a:prstGeom prst="rect">
            <a:avLst/>
          </a:prstGeom>
          <a:noFill/>
        </p:spPr>
        <p:txBody>
          <a:bodyPr wrap="none" rtlCol="0">
            <a:spAutoFit/>
          </a:bodyPr>
          <a:lstStyle/>
          <a:p>
            <a:r>
              <a:rPr lang="en-GR" dirty="0">
                <a:solidFill>
                  <a:schemeClr val="tx2">
                    <a:lumMod val="75000"/>
                  </a:schemeClr>
                </a:solidFill>
              </a:rPr>
              <a:t>EuroCC@Greece (2021)</a:t>
            </a:r>
          </a:p>
        </p:txBody>
      </p:sp>
      <p:pic>
        <p:nvPicPr>
          <p:cNvPr id="3" name="Picture 2">
            <a:extLst>
              <a:ext uri="{FF2B5EF4-FFF2-40B4-BE49-F238E27FC236}">
                <a16:creationId xmlns:a16="http://schemas.microsoft.com/office/drawing/2014/main" id="{08BD989D-BC46-DB4C-9C5D-17CDCFC02E84}"/>
              </a:ext>
            </a:extLst>
          </p:cNvPr>
          <p:cNvPicPr>
            <a:picLocks noChangeAspect="1"/>
          </p:cNvPicPr>
          <p:nvPr/>
        </p:nvPicPr>
        <p:blipFill>
          <a:blip r:embed="rId3"/>
          <a:stretch>
            <a:fillRect/>
          </a:stretch>
        </p:blipFill>
        <p:spPr>
          <a:xfrm>
            <a:off x="231574" y="2242033"/>
            <a:ext cx="11798300" cy="3670300"/>
          </a:xfrm>
          <a:prstGeom prst="rect">
            <a:avLst/>
          </a:prstGeom>
        </p:spPr>
      </p:pic>
    </p:spTree>
    <p:extLst>
      <p:ext uri="{BB962C8B-B14F-4D97-AF65-F5344CB8AC3E}">
        <p14:creationId xmlns:p14="http://schemas.microsoft.com/office/powerpoint/2010/main" val="61318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3AC7C4-2C4F-D84E-87DD-E3D5B9790737}"/>
              </a:ext>
            </a:extLst>
          </p:cNvPr>
          <p:cNvPicPr>
            <a:picLocks noChangeAspect="1"/>
          </p:cNvPicPr>
          <p:nvPr/>
        </p:nvPicPr>
        <p:blipFill>
          <a:blip r:embed="rId2"/>
          <a:stretch>
            <a:fillRect/>
          </a:stretch>
        </p:blipFill>
        <p:spPr>
          <a:xfrm>
            <a:off x="277793" y="221715"/>
            <a:ext cx="11574683" cy="6485814"/>
          </a:xfrm>
          <a:prstGeom prst="rect">
            <a:avLst/>
          </a:prstGeom>
        </p:spPr>
      </p:pic>
    </p:spTree>
    <p:extLst>
      <p:ext uri="{BB962C8B-B14F-4D97-AF65-F5344CB8AC3E}">
        <p14:creationId xmlns:p14="http://schemas.microsoft.com/office/powerpoint/2010/main" val="362405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C94651-329F-9C4B-A53F-0BC8F64C6B73}"/>
              </a:ext>
            </a:extLst>
          </p:cNvPr>
          <p:cNvSpPr>
            <a:spLocks noGrp="1"/>
          </p:cNvSpPr>
          <p:nvPr>
            <p:ph type="title"/>
          </p:nvPr>
        </p:nvSpPr>
        <p:spPr>
          <a:xfrm>
            <a:off x="236316" y="-16840"/>
            <a:ext cx="11839937" cy="908092"/>
          </a:xfrm>
        </p:spPr>
        <p:txBody>
          <a:bodyPr>
            <a:noAutofit/>
          </a:bodyPr>
          <a:lstStyle/>
          <a:p>
            <a:r>
              <a:rPr lang="en-US" dirty="0"/>
              <a:t>Training Mapping Survey in Greece: HPC, HPDA, AI</a:t>
            </a:r>
          </a:p>
        </p:txBody>
      </p:sp>
      <p:sp>
        <p:nvSpPr>
          <p:cNvPr id="11" name="TextBox 10">
            <a:extLst>
              <a:ext uri="{FF2B5EF4-FFF2-40B4-BE49-F238E27FC236}">
                <a16:creationId xmlns:a16="http://schemas.microsoft.com/office/drawing/2014/main" id="{C015DE1D-C95F-0844-A4D2-98DFBBFD5E8A}"/>
              </a:ext>
            </a:extLst>
          </p:cNvPr>
          <p:cNvSpPr txBox="1"/>
          <p:nvPr/>
        </p:nvSpPr>
        <p:spPr>
          <a:xfrm>
            <a:off x="8449519" y="1044425"/>
            <a:ext cx="3742481" cy="461665"/>
          </a:xfrm>
          <a:prstGeom prst="rect">
            <a:avLst/>
          </a:prstGeom>
          <a:solidFill>
            <a:schemeClr val="tx2"/>
          </a:solidFill>
        </p:spPr>
        <p:txBody>
          <a:bodyPr wrap="square" rtlCol="0" anchor="ctr">
            <a:spAutoFit/>
          </a:bodyPr>
          <a:lstStyle/>
          <a:p>
            <a:pPr algn="r"/>
            <a:r>
              <a:rPr lang="en-US" sz="2400" dirty="0">
                <a:solidFill>
                  <a:schemeClr val="bg1"/>
                </a:solidFill>
              </a:rPr>
              <a:t>HPC Programs Overview</a:t>
            </a:r>
          </a:p>
        </p:txBody>
      </p:sp>
      <p:sp>
        <p:nvSpPr>
          <p:cNvPr id="13" name="TextBox 12">
            <a:extLst>
              <a:ext uri="{FF2B5EF4-FFF2-40B4-BE49-F238E27FC236}">
                <a16:creationId xmlns:a16="http://schemas.microsoft.com/office/drawing/2014/main" id="{26660A5A-605A-9449-8044-3D7E88A546B6}"/>
              </a:ext>
            </a:extLst>
          </p:cNvPr>
          <p:cNvSpPr txBox="1"/>
          <p:nvPr/>
        </p:nvSpPr>
        <p:spPr>
          <a:xfrm>
            <a:off x="9792304" y="6488668"/>
            <a:ext cx="2399696" cy="369332"/>
          </a:xfrm>
          <a:prstGeom prst="rect">
            <a:avLst/>
          </a:prstGeom>
          <a:noFill/>
        </p:spPr>
        <p:txBody>
          <a:bodyPr wrap="none" rtlCol="0">
            <a:spAutoFit/>
          </a:bodyPr>
          <a:lstStyle/>
          <a:p>
            <a:r>
              <a:rPr lang="en-GR" dirty="0">
                <a:solidFill>
                  <a:schemeClr val="tx2">
                    <a:lumMod val="75000"/>
                  </a:schemeClr>
                </a:solidFill>
              </a:rPr>
              <a:t>EuroCC@Greece (2021)</a:t>
            </a:r>
          </a:p>
        </p:txBody>
      </p:sp>
      <p:pic>
        <p:nvPicPr>
          <p:cNvPr id="4" name="Picture 3">
            <a:extLst>
              <a:ext uri="{FF2B5EF4-FFF2-40B4-BE49-F238E27FC236}">
                <a16:creationId xmlns:a16="http://schemas.microsoft.com/office/drawing/2014/main" id="{E81F59C4-4BD4-F945-BA84-0F99C27B28D6}"/>
              </a:ext>
            </a:extLst>
          </p:cNvPr>
          <p:cNvPicPr>
            <a:picLocks noChangeAspect="1"/>
          </p:cNvPicPr>
          <p:nvPr/>
        </p:nvPicPr>
        <p:blipFill>
          <a:blip r:embed="rId2"/>
          <a:stretch>
            <a:fillRect/>
          </a:stretch>
        </p:blipFill>
        <p:spPr>
          <a:xfrm>
            <a:off x="486136" y="1590133"/>
            <a:ext cx="11285316" cy="4905202"/>
          </a:xfrm>
          <a:prstGeom prst="rect">
            <a:avLst/>
          </a:prstGeom>
        </p:spPr>
      </p:pic>
    </p:spTree>
    <p:extLst>
      <p:ext uri="{BB962C8B-B14F-4D97-AF65-F5344CB8AC3E}">
        <p14:creationId xmlns:p14="http://schemas.microsoft.com/office/powerpoint/2010/main" val="3367725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F75F34F-6DA6-8D41-80F4-51775A1E2AF7}"/>
              </a:ext>
            </a:extLst>
          </p:cNvPr>
          <p:cNvGraphicFramePr>
            <a:graphicFrameLocks/>
          </p:cNvGraphicFramePr>
          <p:nvPr>
            <p:extLst/>
          </p:nvPr>
        </p:nvGraphicFramePr>
        <p:xfrm>
          <a:off x="827589" y="1481560"/>
          <a:ext cx="10330405" cy="488451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3CA22D1C-8747-9342-9085-A0C3724EF157}"/>
              </a:ext>
            </a:extLst>
          </p:cNvPr>
          <p:cNvSpPr txBox="1"/>
          <p:nvPr/>
        </p:nvSpPr>
        <p:spPr>
          <a:xfrm>
            <a:off x="8337454" y="3273116"/>
            <a:ext cx="2144818" cy="830997"/>
          </a:xfrm>
          <a:prstGeom prst="rect">
            <a:avLst/>
          </a:prstGeom>
          <a:noFill/>
        </p:spPr>
        <p:txBody>
          <a:bodyPr wrap="none" rtlCol="0" anchor="ctr">
            <a:spAutoFit/>
          </a:bodyPr>
          <a:lstStyle/>
          <a:p>
            <a:r>
              <a:rPr lang="en-US" sz="2400" dirty="0">
                <a:solidFill>
                  <a:schemeClr val="tx2">
                    <a:lumMod val="50000"/>
                  </a:schemeClr>
                </a:solidFill>
              </a:rPr>
              <a:t>Introductory &amp; </a:t>
            </a:r>
          </a:p>
          <a:p>
            <a:r>
              <a:rPr lang="en-US" sz="2400" dirty="0">
                <a:solidFill>
                  <a:schemeClr val="tx2">
                    <a:lumMod val="50000"/>
                  </a:schemeClr>
                </a:solidFill>
              </a:rPr>
              <a:t>Beginner</a:t>
            </a:r>
          </a:p>
        </p:txBody>
      </p:sp>
      <p:sp>
        <p:nvSpPr>
          <p:cNvPr id="5" name="TextBox 4">
            <a:extLst>
              <a:ext uri="{FF2B5EF4-FFF2-40B4-BE49-F238E27FC236}">
                <a16:creationId xmlns:a16="http://schemas.microsoft.com/office/drawing/2014/main" id="{997B86A9-A0EB-9C4F-8F59-056ADDC85E4D}"/>
              </a:ext>
            </a:extLst>
          </p:cNvPr>
          <p:cNvSpPr txBox="1"/>
          <p:nvPr/>
        </p:nvSpPr>
        <p:spPr>
          <a:xfrm>
            <a:off x="1093630" y="4166297"/>
            <a:ext cx="2205540" cy="830997"/>
          </a:xfrm>
          <a:prstGeom prst="rect">
            <a:avLst/>
          </a:prstGeom>
          <a:noFill/>
        </p:spPr>
        <p:txBody>
          <a:bodyPr wrap="none" rtlCol="0" anchor="ctr">
            <a:spAutoFit/>
          </a:bodyPr>
          <a:lstStyle/>
          <a:p>
            <a:pPr algn="r"/>
            <a:r>
              <a:rPr lang="en-US" sz="2400" dirty="0">
                <a:solidFill>
                  <a:schemeClr val="tx2">
                    <a:lumMod val="50000"/>
                  </a:schemeClr>
                </a:solidFill>
              </a:rPr>
              <a:t>Intermediate &amp; </a:t>
            </a:r>
          </a:p>
          <a:p>
            <a:pPr algn="r"/>
            <a:r>
              <a:rPr lang="en-US" sz="2400" dirty="0">
                <a:solidFill>
                  <a:schemeClr val="tx2">
                    <a:lumMod val="50000"/>
                  </a:schemeClr>
                </a:solidFill>
              </a:rPr>
              <a:t>Advanced</a:t>
            </a:r>
          </a:p>
        </p:txBody>
      </p:sp>
      <p:sp>
        <p:nvSpPr>
          <p:cNvPr id="6" name="TextBox 5">
            <a:extLst>
              <a:ext uri="{FF2B5EF4-FFF2-40B4-BE49-F238E27FC236}">
                <a16:creationId xmlns:a16="http://schemas.microsoft.com/office/drawing/2014/main" id="{1B443902-3B32-E841-B91E-6EC0BA67721B}"/>
              </a:ext>
            </a:extLst>
          </p:cNvPr>
          <p:cNvSpPr txBox="1"/>
          <p:nvPr/>
        </p:nvSpPr>
        <p:spPr>
          <a:xfrm>
            <a:off x="7286085" y="1654063"/>
            <a:ext cx="2313775" cy="461665"/>
          </a:xfrm>
          <a:prstGeom prst="rect">
            <a:avLst/>
          </a:prstGeom>
          <a:noFill/>
        </p:spPr>
        <p:txBody>
          <a:bodyPr wrap="none" rtlCol="0" anchor="ctr">
            <a:spAutoFit/>
          </a:bodyPr>
          <a:lstStyle/>
          <a:p>
            <a:r>
              <a:rPr lang="en-US" sz="2400" dirty="0">
                <a:solidFill>
                  <a:schemeClr val="tx2">
                    <a:lumMod val="50000"/>
                  </a:schemeClr>
                </a:solidFill>
              </a:rPr>
              <a:t>Highly Advanced</a:t>
            </a:r>
          </a:p>
        </p:txBody>
      </p:sp>
      <p:sp>
        <p:nvSpPr>
          <p:cNvPr id="7" name="TextBox 6">
            <a:extLst>
              <a:ext uri="{FF2B5EF4-FFF2-40B4-BE49-F238E27FC236}">
                <a16:creationId xmlns:a16="http://schemas.microsoft.com/office/drawing/2014/main" id="{6041F080-8E92-094C-960E-45BFE97EE0DF}"/>
              </a:ext>
            </a:extLst>
          </p:cNvPr>
          <p:cNvSpPr txBox="1"/>
          <p:nvPr/>
        </p:nvSpPr>
        <p:spPr>
          <a:xfrm>
            <a:off x="9792304" y="6488668"/>
            <a:ext cx="2399696" cy="369332"/>
          </a:xfrm>
          <a:prstGeom prst="rect">
            <a:avLst/>
          </a:prstGeom>
          <a:noFill/>
        </p:spPr>
        <p:txBody>
          <a:bodyPr wrap="none" rtlCol="0">
            <a:spAutoFit/>
          </a:bodyPr>
          <a:lstStyle/>
          <a:p>
            <a:r>
              <a:rPr lang="en-GR" dirty="0">
                <a:solidFill>
                  <a:schemeClr val="tx2">
                    <a:lumMod val="75000"/>
                  </a:schemeClr>
                </a:solidFill>
              </a:rPr>
              <a:t>EuroCC@Greece (2021)</a:t>
            </a:r>
          </a:p>
        </p:txBody>
      </p:sp>
      <p:sp>
        <p:nvSpPr>
          <p:cNvPr id="8" name="TextBox 7">
            <a:extLst>
              <a:ext uri="{FF2B5EF4-FFF2-40B4-BE49-F238E27FC236}">
                <a16:creationId xmlns:a16="http://schemas.microsoft.com/office/drawing/2014/main" id="{012295FB-2608-F44A-A913-E3A22F0AB547}"/>
              </a:ext>
            </a:extLst>
          </p:cNvPr>
          <p:cNvSpPr txBox="1"/>
          <p:nvPr/>
        </p:nvSpPr>
        <p:spPr>
          <a:xfrm>
            <a:off x="8009681" y="905529"/>
            <a:ext cx="4182319" cy="461665"/>
          </a:xfrm>
          <a:prstGeom prst="rect">
            <a:avLst/>
          </a:prstGeom>
          <a:solidFill>
            <a:schemeClr val="tx2"/>
          </a:solidFill>
        </p:spPr>
        <p:txBody>
          <a:bodyPr wrap="square" rtlCol="0" anchor="ctr">
            <a:spAutoFit/>
          </a:bodyPr>
          <a:lstStyle/>
          <a:p>
            <a:pPr algn="r"/>
            <a:r>
              <a:rPr lang="en-US" sz="2400" dirty="0">
                <a:solidFill>
                  <a:schemeClr val="bg1"/>
                </a:solidFill>
              </a:rPr>
              <a:t>AI, HPDA Programs Overview</a:t>
            </a:r>
          </a:p>
        </p:txBody>
      </p:sp>
      <p:sp>
        <p:nvSpPr>
          <p:cNvPr id="9" name="Title 1">
            <a:extLst>
              <a:ext uri="{FF2B5EF4-FFF2-40B4-BE49-F238E27FC236}">
                <a16:creationId xmlns:a16="http://schemas.microsoft.com/office/drawing/2014/main" id="{CBF86941-39AB-5E45-BF8E-5D459BA57EF8}"/>
              </a:ext>
            </a:extLst>
          </p:cNvPr>
          <p:cNvSpPr>
            <a:spLocks noGrp="1"/>
          </p:cNvSpPr>
          <p:nvPr>
            <p:ph type="title"/>
          </p:nvPr>
        </p:nvSpPr>
        <p:spPr>
          <a:xfrm>
            <a:off x="247891" y="145206"/>
            <a:ext cx="11839937" cy="908092"/>
          </a:xfrm>
        </p:spPr>
        <p:txBody>
          <a:bodyPr>
            <a:noAutofit/>
          </a:bodyPr>
          <a:lstStyle/>
          <a:p>
            <a:r>
              <a:rPr lang="en-US" dirty="0"/>
              <a:t>Training Mapping Survey in Greece: HPC, HPDA, AI</a:t>
            </a:r>
          </a:p>
        </p:txBody>
      </p:sp>
    </p:spTree>
    <p:extLst>
      <p:ext uri="{BB962C8B-B14F-4D97-AF65-F5344CB8AC3E}">
        <p14:creationId xmlns:p14="http://schemas.microsoft.com/office/powerpoint/2010/main" val="136867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C94651-329F-9C4B-A53F-0BC8F64C6B73}"/>
              </a:ext>
            </a:extLst>
          </p:cNvPr>
          <p:cNvSpPr>
            <a:spLocks noGrp="1"/>
          </p:cNvSpPr>
          <p:nvPr>
            <p:ph type="title"/>
          </p:nvPr>
        </p:nvSpPr>
        <p:spPr>
          <a:xfrm>
            <a:off x="236316" y="-16841"/>
            <a:ext cx="11839937" cy="1325563"/>
          </a:xfrm>
        </p:spPr>
        <p:txBody>
          <a:bodyPr>
            <a:noAutofit/>
          </a:bodyPr>
          <a:lstStyle/>
          <a:p>
            <a:r>
              <a:rPr lang="en-US" dirty="0"/>
              <a:t>Training Mapping Survey in Greece: HPC, HPDA, AI</a:t>
            </a:r>
          </a:p>
        </p:txBody>
      </p:sp>
      <p:sp>
        <p:nvSpPr>
          <p:cNvPr id="13" name="TextBox 12">
            <a:extLst>
              <a:ext uri="{FF2B5EF4-FFF2-40B4-BE49-F238E27FC236}">
                <a16:creationId xmlns:a16="http://schemas.microsoft.com/office/drawing/2014/main" id="{26660A5A-605A-9449-8044-3D7E88A546B6}"/>
              </a:ext>
            </a:extLst>
          </p:cNvPr>
          <p:cNvSpPr txBox="1"/>
          <p:nvPr/>
        </p:nvSpPr>
        <p:spPr>
          <a:xfrm>
            <a:off x="9792304" y="6488668"/>
            <a:ext cx="2399696" cy="369332"/>
          </a:xfrm>
          <a:prstGeom prst="rect">
            <a:avLst/>
          </a:prstGeom>
          <a:noFill/>
        </p:spPr>
        <p:txBody>
          <a:bodyPr wrap="none" rtlCol="0">
            <a:spAutoFit/>
          </a:bodyPr>
          <a:lstStyle/>
          <a:p>
            <a:r>
              <a:rPr lang="en-GR" dirty="0">
                <a:solidFill>
                  <a:schemeClr val="tx2">
                    <a:lumMod val="75000"/>
                  </a:schemeClr>
                </a:solidFill>
              </a:rPr>
              <a:t>EuroCC@Greece (2021)</a:t>
            </a:r>
          </a:p>
        </p:txBody>
      </p:sp>
      <p:pic>
        <p:nvPicPr>
          <p:cNvPr id="2" name="Picture 1">
            <a:extLst>
              <a:ext uri="{FF2B5EF4-FFF2-40B4-BE49-F238E27FC236}">
                <a16:creationId xmlns:a16="http://schemas.microsoft.com/office/drawing/2014/main" id="{ED5E4CFF-9144-A84E-9B6B-68CB7EC72E5C}"/>
              </a:ext>
            </a:extLst>
          </p:cNvPr>
          <p:cNvPicPr>
            <a:picLocks noChangeAspect="1"/>
          </p:cNvPicPr>
          <p:nvPr/>
        </p:nvPicPr>
        <p:blipFill>
          <a:blip r:embed="rId2"/>
          <a:stretch>
            <a:fillRect/>
          </a:stretch>
        </p:blipFill>
        <p:spPr>
          <a:xfrm>
            <a:off x="667406" y="1689903"/>
            <a:ext cx="11188927" cy="4863306"/>
          </a:xfrm>
          <a:prstGeom prst="rect">
            <a:avLst/>
          </a:prstGeom>
        </p:spPr>
      </p:pic>
      <p:sp>
        <p:nvSpPr>
          <p:cNvPr id="11" name="TextBox 10">
            <a:extLst>
              <a:ext uri="{FF2B5EF4-FFF2-40B4-BE49-F238E27FC236}">
                <a16:creationId xmlns:a16="http://schemas.microsoft.com/office/drawing/2014/main" id="{C015DE1D-C95F-0844-A4D2-98DFBBFD5E8A}"/>
              </a:ext>
            </a:extLst>
          </p:cNvPr>
          <p:cNvSpPr txBox="1"/>
          <p:nvPr/>
        </p:nvSpPr>
        <p:spPr>
          <a:xfrm>
            <a:off x="8449519" y="1356942"/>
            <a:ext cx="3742481" cy="461665"/>
          </a:xfrm>
          <a:prstGeom prst="rect">
            <a:avLst/>
          </a:prstGeom>
          <a:solidFill>
            <a:schemeClr val="tx2"/>
          </a:solidFill>
        </p:spPr>
        <p:txBody>
          <a:bodyPr wrap="square" rtlCol="0" anchor="ctr">
            <a:spAutoFit/>
          </a:bodyPr>
          <a:lstStyle/>
          <a:p>
            <a:pPr algn="r"/>
            <a:r>
              <a:rPr lang="en-US" sz="2400" dirty="0">
                <a:solidFill>
                  <a:schemeClr val="bg1"/>
                </a:solidFill>
              </a:rPr>
              <a:t>HPC Programs Overview</a:t>
            </a:r>
          </a:p>
        </p:txBody>
      </p:sp>
    </p:spTree>
    <p:extLst>
      <p:ext uri="{BB962C8B-B14F-4D97-AF65-F5344CB8AC3E}">
        <p14:creationId xmlns:p14="http://schemas.microsoft.com/office/powerpoint/2010/main" val="3250374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5CD05A-B88E-AD43-BD32-869AC0FCD279}"/>
              </a:ext>
            </a:extLst>
          </p:cNvPr>
          <p:cNvSpPr txBox="1">
            <a:spLocks/>
          </p:cNvSpPr>
          <p:nvPr/>
        </p:nvSpPr>
        <p:spPr>
          <a:xfrm>
            <a:off x="407120" y="277639"/>
            <a:ext cx="11377760" cy="7640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GR" sz="4000" b="1" dirty="0"/>
              <a:t>Mapping HPC, AI, HPDA training in Greece</a:t>
            </a:r>
            <a:r>
              <a:rPr lang="en-GR" sz="4000" dirty="0"/>
              <a:t> </a:t>
            </a:r>
          </a:p>
        </p:txBody>
      </p:sp>
      <p:pic>
        <p:nvPicPr>
          <p:cNvPr id="6" name="Picture 5">
            <a:extLst>
              <a:ext uri="{FF2B5EF4-FFF2-40B4-BE49-F238E27FC236}">
                <a16:creationId xmlns:a16="http://schemas.microsoft.com/office/drawing/2014/main" id="{B0A3B769-A93B-8648-A044-A41A27E4358A}"/>
              </a:ext>
            </a:extLst>
          </p:cNvPr>
          <p:cNvPicPr>
            <a:picLocks noChangeAspect="1"/>
          </p:cNvPicPr>
          <p:nvPr/>
        </p:nvPicPr>
        <p:blipFill>
          <a:blip r:embed="rId2"/>
          <a:stretch>
            <a:fillRect/>
          </a:stretch>
        </p:blipFill>
        <p:spPr>
          <a:xfrm>
            <a:off x="580572" y="1219200"/>
            <a:ext cx="11110469" cy="5185644"/>
          </a:xfrm>
          <a:prstGeom prst="rect">
            <a:avLst/>
          </a:prstGeom>
        </p:spPr>
      </p:pic>
      <p:sp>
        <p:nvSpPr>
          <p:cNvPr id="16" name="TextBox 15">
            <a:extLst>
              <a:ext uri="{FF2B5EF4-FFF2-40B4-BE49-F238E27FC236}">
                <a16:creationId xmlns:a16="http://schemas.microsoft.com/office/drawing/2014/main" id="{381B5E40-F73A-5A4C-B839-ECD782D6B749}"/>
              </a:ext>
            </a:extLst>
          </p:cNvPr>
          <p:cNvSpPr txBox="1"/>
          <p:nvPr/>
        </p:nvSpPr>
        <p:spPr>
          <a:xfrm>
            <a:off x="9792304" y="6488668"/>
            <a:ext cx="2399696" cy="369332"/>
          </a:xfrm>
          <a:prstGeom prst="rect">
            <a:avLst/>
          </a:prstGeom>
          <a:noFill/>
        </p:spPr>
        <p:txBody>
          <a:bodyPr wrap="none" rtlCol="0">
            <a:spAutoFit/>
          </a:bodyPr>
          <a:lstStyle/>
          <a:p>
            <a:r>
              <a:rPr lang="en-GR" dirty="0">
                <a:solidFill>
                  <a:schemeClr val="tx2">
                    <a:lumMod val="75000"/>
                  </a:schemeClr>
                </a:solidFill>
              </a:rPr>
              <a:t>EuroCC@Greece (2021)</a:t>
            </a:r>
          </a:p>
        </p:txBody>
      </p:sp>
    </p:spTree>
    <p:extLst>
      <p:ext uri="{BB962C8B-B14F-4D97-AF65-F5344CB8AC3E}">
        <p14:creationId xmlns:p14="http://schemas.microsoft.com/office/powerpoint/2010/main" val="1562677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2D94-B6C0-47F9-A1E6-D1283B9F29DB}"/>
              </a:ext>
            </a:extLst>
          </p:cNvPr>
          <p:cNvSpPr>
            <a:spLocks noGrp="1"/>
          </p:cNvSpPr>
          <p:nvPr>
            <p:ph type="title"/>
          </p:nvPr>
        </p:nvSpPr>
        <p:spPr/>
        <p:txBody>
          <a:bodyPr/>
          <a:lstStyle/>
          <a:p>
            <a:pPr algn="ctr"/>
            <a:endParaRPr lang="en-US" dirty="0"/>
          </a:p>
        </p:txBody>
      </p:sp>
      <p:sp>
        <p:nvSpPr>
          <p:cNvPr id="3" name="Content Placeholder 2">
            <a:extLst>
              <a:ext uri="{FF2B5EF4-FFF2-40B4-BE49-F238E27FC236}">
                <a16:creationId xmlns:a16="http://schemas.microsoft.com/office/drawing/2014/main" id="{0A740851-14BC-428A-ABB3-0841043B5336}"/>
              </a:ext>
            </a:extLst>
          </p:cNvPr>
          <p:cNvSpPr>
            <a:spLocks noGrp="1"/>
          </p:cNvSpPr>
          <p:nvPr>
            <p:ph idx="1"/>
          </p:nvPr>
        </p:nvSpPr>
        <p:spPr/>
        <p:txBody>
          <a:bodyPr/>
          <a:lstStyle/>
          <a:p>
            <a:endParaRPr lang="en-US" dirty="0"/>
          </a:p>
        </p:txBody>
      </p:sp>
      <p:sp>
        <p:nvSpPr>
          <p:cNvPr id="4" name="Content Placeholder 3">
            <a:extLst>
              <a:ext uri="{FF2B5EF4-FFF2-40B4-BE49-F238E27FC236}">
                <a16:creationId xmlns:a16="http://schemas.microsoft.com/office/drawing/2014/main" id="{122883C2-6925-4DE9-BB59-617C045AE636}"/>
              </a:ext>
            </a:extLst>
          </p:cNvPr>
          <p:cNvSpPr>
            <a:spLocks noGrp="1"/>
          </p:cNvSpPr>
          <p:nvPr>
            <p:ph sz="quarter" idx="13"/>
          </p:nvPr>
        </p:nvSpPr>
        <p:spPr/>
        <p:txBody>
          <a:bodyPr/>
          <a:lstStyle/>
          <a:p>
            <a:endParaRPr lang="en-US" dirty="0"/>
          </a:p>
        </p:txBody>
      </p:sp>
      <p:sp>
        <p:nvSpPr>
          <p:cNvPr id="5" name="Content Placeholder 4">
            <a:extLst>
              <a:ext uri="{FF2B5EF4-FFF2-40B4-BE49-F238E27FC236}">
                <a16:creationId xmlns:a16="http://schemas.microsoft.com/office/drawing/2014/main" id="{92814A25-9CB5-4114-826E-ED410F19565F}"/>
              </a:ext>
            </a:extLst>
          </p:cNvPr>
          <p:cNvSpPr>
            <a:spLocks noGrp="1"/>
          </p:cNvSpPr>
          <p:nvPr>
            <p:ph sz="quarter" idx="14"/>
          </p:nvPr>
        </p:nvSpPr>
        <p:spPr/>
        <p:txBody>
          <a:bodyPr/>
          <a:lstStyle/>
          <a:p>
            <a:endParaRPr lang="en-US" dirty="0"/>
          </a:p>
          <a:p>
            <a:endParaRPr lang="en-US" dirty="0"/>
          </a:p>
        </p:txBody>
      </p:sp>
      <p:pic>
        <p:nvPicPr>
          <p:cNvPr id="6" name="Picture 5">
            <a:extLst>
              <a:ext uri="{FF2B5EF4-FFF2-40B4-BE49-F238E27FC236}">
                <a16:creationId xmlns:a16="http://schemas.microsoft.com/office/drawing/2014/main" id="{1B8782EE-30C8-4687-A555-8412F4004F93}"/>
              </a:ext>
            </a:extLst>
          </p:cNvPr>
          <p:cNvPicPr>
            <a:picLocks noChangeAspect="1"/>
          </p:cNvPicPr>
          <p:nvPr/>
        </p:nvPicPr>
        <p:blipFill>
          <a:blip r:embed="rId3"/>
          <a:stretch>
            <a:fillRect/>
          </a:stretch>
        </p:blipFill>
        <p:spPr>
          <a:xfrm>
            <a:off x="0" y="0"/>
            <a:ext cx="9812874" cy="6858000"/>
          </a:xfrm>
          <a:prstGeom prst="rect">
            <a:avLst/>
          </a:prstGeom>
        </p:spPr>
      </p:pic>
    </p:spTree>
    <p:extLst>
      <p:ext uri="{BB962C8B-B14F-4D97-AF65-F5344CB8AC3E}">
        <p14:creationId xmlns:p14="http://schemas.microsoft.com/office/powerpoint/2010/main" val="309818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4E4B-2B30-6041-ACC0-5F9284B11AED}"/>
              </a:ext>
            </a:extLst>
          </p:cNvPr>
          <p:cNvSpPr>
            <a:spLocks noGrp="1"/>
          </p:cNvSpPr>
          <p:nvPr>
            <p:ph type="title"/>
          </p:nvPr>
        </p:nvSpPr>
        <p:spPr/>
        <p:txBody>
          <a:bodyPr/>
          <a:lstStyle/>
          <a:p>
            <a:endParaRPr lang="en-GR"/>
          </a:p>
        </p:txBody>
      </p:sp>
      <p:pic>
        <p:nvPicPr>
          <p:cNvPr id="3" name="Picture 2">
            <a:extLst>
              <a:ext uri="{FF2B5EF4-FFF2-40B4-BE49-F238E27FC236}">
                <a16:creationId xmlns:a16="http://schemas.microsoft.com/office/drawing/2014/main" id="{BB677FF2-CB63-F64F-83CC-7DF5E6C0B374}"/>
              </a:ext>
            </a:extLst>
          </p:cNvPr>
          <p:cNvPicPr>
            <a:picLocks noChangeAspect="1"/>
          </p:cNvPicPr>
          <p:nvPr/>
        </p:nvPicPr>
        <p:blipFill>
          <a:blip r:embed="rId2"/>
          <a:stretch>
            <a:fillRect/>
          </a:stretch>
        </p:blipFill>
        <p:spPr>
          <a:xfrm>
            <a:off x="256903" y="0"/>
            <a:ext cx="11678194" cy="6858000"/>
          </a:xfrm>
          <a:prstGeom prst="rect">
            <a:avLst/>
          </a:prstGeom>
        </p:spPr>
      </p:pic>
    </p:spTree>
    <p:extLst>
      <p:ext uri="{BB962C8B-B14F-4D97-AF65-F5344CB8AC3E}">
        <p14:creationId xmlns:p14="http://schemas.microsoft.com/office/powerpoint/2010/main" val="3696669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C4E4B-2B30-6041-ACC0-5F9284B11AED}"/>
              </a:ext>
            </a:extLst>
          </p:cNvPr>
          <p:cNvSpPr>
            <a:spLocks noGrp="1"/>
          </p:cNvSpPr>
          <p:nvPr>
            <p:ph type="title"/>
          </p:nvPr>
        </p:nvSpPr>
        <p:spPr/>
        <p:txBody>
          <a:bodyPr/>
          <a:lstStyle/>
          <a:p>
            <a:endParaRPr lang="en-GR"/>
          </a:p>
        </p:txBody>
      </p:sp>
      <p:pic>
        <p:nvPicPr>
          <p:cNvPr id="3" name="Picture 2">
            <a:extLst>
              <a:ext uri="{FF2B5EF4-FFF2-40B4-BE49-F238E27FC236}">
                <a16:creationId xmlns:a16="http://schemas.microsoft.com/office/drawing/2014/main" id="{BB677FF2-CB63-F64F-83CC-7DF5E6C0B374}"/>
              </a:ext>
            </a:extLst>
          </p:cNvPr>
          <p:cNvPicPr>
            <a:picLocks noChangeAspect="1"/>
          </p:cNvPicPr>
          <p:nvPr/>
        </p:nvPicPr>
        <p:blipFill>
          <a:blip r:embed="rId2"/>
          <a:stretch>
            <a:fillRect/>
          </a:stretch>
        </p:blipFill>
        <p:spPr>
          <a:xfrm>
            <a:off x="256903" y="0"/>
            <a:ext cx="11678194" cy="6858000"/>
          </a:xfrm>
          <a:prstGeom prst="rect">
            <a:avLst/>
          </a:prstGeom>
        </p:spPr>
      </p:pic>
      <p:sp>
        <p:nvSpPr>
          <p:cNvPr id="5" name="Rectangle 4">
            <a:extLst>
              <a:ext uri="{FF2B5EF4-FFF2-40B4-BE49-F238E27FC236}">
                <a16:creationId xmlns:a16="http://schemas.microsoft.com/office/drawing/2014/main" id="{69FBF39A-59E5-0442-9A47-65A93B3E6323}"/>
              </a:ext>
            </a:extLst>
          </p:cNvPr>
          <p:cNvSpPr/>
          <p:nvPr/>
        </p:nvSpPr>
        <p:spPr>
          <a:xfrm>
            <a:off x="370390" y="2187614"/>
            <a:ext cx="2754775" cy="467038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 name="Rectangle 6">
            <a:extLst>
              <a:ext uri="{FF2B5EF4-FFF2-40B4-BE49-F238E27FC236}">
                <a16:creationId xmlns:a16="http://schemas.microsoft.com/office/drawing/2014/main" id="{481AB6E2-2EB8-4545-BFEB-884DC82E9EF9}"/>
              </a:ext>
            </a:extLst>
          </p:cNvPr>
          <p:cNvSpPr/>
          <p:nvPr/>
        </p:nvSpPr>
        <p:spPr>
          <a:xfrm>
            <a:off x="3242842" y="1504709"/>
            <a:ext cx="8540187" cy="68290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3164279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 Teams&#10;&#10;Description automatically generated">
            <a:extLst>
              <a:ext uri="{FF2B5EF4-FFF2-40B4-BE49-F238E27FC236}">
                <a16:creationId xmlns:a16="http://schemas.microsoft.com/office/drawing/2014/main" id="{A25EE4E6-BACC-2B48-A611-C2CCE42092E3}"/>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9A8151EB-8292-444F-8FA2-2E0013C9A413}"/>
              </a:ext>
            </a:extLst>
          </p:cNvPr>
          <p:cNvSpPr/>
          <p:nvPr/>
        </p:nvSpPr>
        <p:spPr>
          <a:xfrm>
            <a:off x="3304572" y="2257064"/>
            <a:ext cx="8501605" cy="253485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423229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B8A353-52B2-0742-AA94-200748737ACE}"/>
              </a:ext>
            </a:extLst>
          </p:cNvPr>
          <p:cNvGrpSpPr/>
          <p:nvPr/>
        </p:nvGrpSpPr>
        <p:grpSpPr>
          <a:xfrm>
            <a:off x="0" y="23150"/>
            <a:ext cx="12192000" cy="6545943"/>
            <a:chOff x="0" y="0"/>
            <a:chExt cx="11678194" cy="6023429"/>
          </a:xfrm>
        </p:grpSpPr>
        <p:grpSp>
          <p:nvGrpSpPr>
            <p:cNvPr id="5" name="Group 4">
              <a:extLst>
                <a:ext uri="{FF2B5EF4-FFF2-40B4-BE49-F238E27FC236}">
                  <a16:creationId xmlns:a16="http://schemas.microsoft.com/office/drawing/2014/main" id="{EA08A78D-2B0A-B140-AD3B-95D42116F750}"/>
                </a:ext>
              </a:extLst>
            </p:cNvPr>
            <p:cNvGrpSpPr/>
            <p:nvPr/>
          </p:nvGrpSpPr>
          <p:grpSpPr>
            <a:xfrm>
              <a:off x="1" y="1219200"/>
              <a:ext cx="11553370" cy="4804229"/>
              <a:chOff x="0" y="124433"/>
              <a:chExt cx="12192865" cy="5890851"/>
            </a:xfrm>
          </p:grpSpPr>
          <p:pic>
            <p:nvPicPr>
              <p:cNvPr id="3" name="Picture 2">
                <a:extLst>
                  <a:ext uri="{FF2B5EF4-FFF2-40B4-BE49-F238E27FC236}">
                    <a16:creationId xmlns:a16="http://schemas.microsoft.com/office/drawing/2014/main" id="{F4752CE0-8A5B-4E4A-83C4-671AEBAD6C45}"/>
                  </a:ext>
                </a:extLst>
              </p:cNvPr>
              <p:cNvPicPr>
                <a:picLocks noChangeAspect="1"/>
              </p:cNvPicPr>
              <p:nvPr/>
            </p:nvPicPr>
            <p:blipFill rotWithShape="1">
              <a:blip r:embed="rId2"/>
              <a:srcRect b="10875"/>
              <a:stretch/>
            </p:blipFill>
            <p:spPr>
              <a:xfrm>
                <a:off x="0" y="124433"/>
                <a:ext cx="12192865" cy="5890850"/>
              </a:xfrm>
              <a:prstGeom prst="rect">
                <a:avLst/>
              </a:prstGeom>
            </p:spPr>
          </p:pic>
          <p:pic>
            <p:nvPicPr>
              <p:cNvPr id="4" name="Picture 3">
                <a:extLst>
                  <a:ext uri="{FF2B5EF4-FFF2-40B4-BE49-F238E27FC236}">
                    <a16:creationId xmlns:a16="http://schemas.microsoft.com/office/drawing/2014/main" id="{473ADEB7-8832-4540-A7FC-694E3CB4B247}"/>
                  </a:ext>
                </a:extLst>
              </p:cNvPr>
              <p:cNvPicPr>
                <a:picLocks noChangeAspect="1"/>
              </p:cNvPicPr>
              <p:nvPr/>
            </p:nvPicPr>
            <p:blipFill rotWithShape="1">
              <a:blip r:embed="rId3"/>
              <a:srcRect b="15552"/>
              <a:stretch/>
            </p:blipFill>
            <p:spPr>
              <a:xfrm>
                <a:off x="135244" y="223777"/>
                <a:ext cx="2841447" cy="5791507"/>
              </a:xfrm>
              <a:prstGeom prst="rect">
                <a:avLst/>
              </a:prstGeom>
            </p:spPr>
          </p:pic>
        </p:grpSp>
        <p:pic>
          <p:nvPicPr>
            <p:cNvPr id="6" name="Picture 5">
              <a:extLst>
                <a:ext uri="{FF2B5EF4-FFF2-40B4-BE49-F238E27FC236}">
                  <a16:creationId xmlns:a16="http://schemas.microsoft.com/office/drawing/2014/main" id="{BF87CBA7-A8F0-0F43-8DD8-DA1517A3E381}"/>
                </a:ext>
              </a:extLst>
            </p:cNvPr>
            <p:cNvPicPr>
              <a:picLocks noChangeAspect="1"/>
            </p:cNvPicPr>
            <p:nvPr/>
          </p:nvPicPr>
          <p:blipFill rotWithShape="1">
            <a:blip r:embed="rId4"/>
            <a:srcRect b="80317"/>
            <a:stretch/>
          </p:blipFill>
          <p:spPr>
            <a:xfrm>
              <a:off x="0" y="0"/>
              <a:ext cx="11678194" cy="1349829"/>
            </a:xfrm>
            <a:prstGeom prst="rect">
              <a:avLst/>
            </a:prstGeom>
          </p:spPr>
        </p:pic>
      </p:grpSp>
      <p:sp>
        <p:nvSpPr>
          <p:cNvPr id="8" name="Rectangle 7">
            <a:extLst>
              <a:ext uri="{FF2B5EF4-FFF2-40B4-BE49-F238E27FC236}">
                <a16:creationId xmlns:a16="http://schemas.microsoft.com/office/drawing/2014/main" id="{E63E4645-7224-464E-B307-90E04A1CCF77}"/>
              </a:ext>
            </a:extLst>
          </p:cNvPr>
          <p:cNvSpPr/>
          <p:nvPr/>
        </p:nvSpPr>
        <p:spPr>
          <a:xfrm>
            <a:off x="127321" y="1504708"/>
            <a:ext cx="2754775" cy="511601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Rectangle 8">
            <a:extLst>
              <a:ext uri="{FF2B5EF4-FFF2-40B4-BE49-F238E27FC236}">
                <a16:creationId xmlns:a16="http://schemas.microsoft.com/office/drawing/2014/main" id="{B4E80C9A-C4F7-7C4A-94C3-8092E1BBEFF9}"/>
              </a:ext>
            </a:extLst>
          </p:cNvPr>
          <p:cNvSpPr/>
          <p:nvPr/>
        </p:nvSpPr>
        <p:spPr>
          <a:xfrm>
            <a:off x="3235124" y="2158678"/>
            <a:ext cx="8501605" cy="197348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Rectangle 9">
            <a:extLst>
              <a:ext uri="{FF2B5EF4-FFF2-40B4-BE49-F238E27FC236}">
                <a16:creationId xmlns:a16="http://schemas.microsoft.com/office/drawing/2014/main" id="{7A0E54A8-8BA9-C04E-991E-3F0FD079423A}"/>
              </a:ext>
            </a:extLst>
          </p:cNvPr>
          <p:cNvSpPr/>
          <p:nvPr/>
        </p:nvSpPr>
        <p:spPr>
          <a:xfrm>
            <a:off x="3260202" y="5949387"/>
            <a:ext cx="8501605" cy="41668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267925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CA23-FCA1-AE4E-8140-BBA4465A1BA8}"/>
              </a:ext>
            </a:extLst>
          </p:cNvPr>
          <p:cNvSpPr>
            <a:spLocks noGrp="1"/>
          </p:cNvSpPr>
          <p:nvPr>
            <p:ph type="title"/>
          </p:nvPr>
        </p:nvSpPr>
        <p:spPr>
          <a:xfrm>
            <a:off x="826625" y="168356"/>
            <a:ext cx="10701760" cy="1209032"/>
          </a:xfrm>
        </p:spPr>
        <p:txBody>
          <a:bodyPr/>
          <a:lstStyle/>
          <a:p>
            <a:r>
              <a:rPr lang="en-GR" dirty="0"/>
              <a:t>Mapping HPC, AI, HPDA Training in Greece</a:t>
            </a:r>
          </a:p>
        </p:txBody>
      </p:sp>
      <p:sp>
        <p:nvSpPr>
          <p:cNvPr id="3" name="Content Placeholder 2">
            <a:extLst>
              <a:ext uri="{FF2B5EF4-FFF2-40B4-BE49-F238E27FC236}">
                <a16:creationId xmlns:a16="http://schemas.microsoft.com/office/drawing/2014/main" id="{223D2781-A372-D449-89C2-12D11A634477}"/>
              </a:ext>
            </a:extLst>
          </p:cNvPr>
          <p:cNvSpPr>
            <a:spLocks noGrp="1"/>
          </p:cNvSpPr>
          <p:nvPr>
            <p:ph sz="half" idx="1"/>
          </p:nvPr>
        </p:nvSpPr>
        <p:spPr>
          <a:xfrm>
            <a:off x="7280476" y="1733028"/>
            <a:ext cx="4213185" cy="4351338"/>
          </a:xfrm>
          <a:ln w="19050"/>
        </p:spPr>
        <p:style>
          <a:lnRef idx="2">
            <a:schemeClr val="accent2"/>
          </a:lnRef>
          <a:fillRef idx="1">
            <a:schemeClr val="lt1"/>
          </a:fillRef>
          <a:effectRef idx="0">
            <a:schemeClr val="accent2"/>
          </a:effectRef>
          <a:fontRef idx="minor">
            <a:schemeClr val="dk1"/>
          </a:fontRef>
        </p:style>
        <p:txBody>
          <a:bodyPr/>
          <a:lstStyle/>
          <a:p>
            <a:pPr marL="0" indent="0">
              <a:buNone/>
            </a:pPr>
            <a:r>
              <a:rPr lang="en-GR" sz="3600" b="1" dirty="0">
                <a:solidFill>
                  <a:schemeClr val="tx2">
                    <a:lumMod val="50000"/>
                  </a:schemeClr>
                </a:solidFill>
              </a:rPr>
              <a:t>Demand</a:t>
            </a:r>
          </a:p>
          <a:p>
            <a:r>
              <a:rPr lang="en-GR" dirty="0"/>
              <a:t>Training Needs Survey for Greece 2021 </a:t>
            </a:r>
          </a:p>
          <a:p>
            <a:r>
              <a:rPr lang="en-GR" dirty="0"/>
              <a:t>Coming soon ! </a:t>
            </a:r>
          </a:p>
        </p:txBody>
      </p:sp>
      <p:sp>
        <p:nvSpPr>
          <p:cNvPr id="4" name="Content Placeholder 3">
            <a:extLst>
              <a:ext uri="{FF2B5EF4-FFF2-40B4-BE49-F238E27FC236}">
                <a16:creationId xmlns:a16="http://schemas.microsoft.com/office/drawing/2014/main" id="{6FA369F6-7BFD-EC42-870E-F893F4B9FF2B}"/>
              </a:ext>
            </a:extLst>
          </p:cNvPr>
          <p:cNvSpPr>
            <a:spLocks noGrp="1"/>
          </p:cNvSpPr>
          <p:nvPr>
            <p:ph sz="half" idx="2"/>
          </p:nvPr>
        </p:nvSpPr>
        <p:spPr>
          <a:xfrm>
            <a:off x="836271" y="1744603"/>
            <a:ext cx="3944073" cy="4351338"/>
          </a:xfrm>
          <a:ln w="19050"/>
        </p:spPr>
        <p:style>
          <a:lnRef idx="2">
            <a:schemeClr val="accent1"/>
          </a:lnRef>
          <a:fillRef idx="1">
            <a:schemeClr val="lt1"/>
          </a:fillRef>
          <a:effectRef idx="0">
            <a:schemeClr val="accent1"/>
          </a:effectRef>
          <a:fontRef idx="minor">
            <a:schemeClr val="dk1"/>
          </a:fontRef>
        </p:style>
        <p:txBody>
          <a:bodyPr/>
          <a:lstStyle/>
          <a:p>
            <a:pPr marL="0" indent="0">
              <a:buNone/>
            </a:pPr>
            <a:r>
              <a:rPr lang="en-GR" sz="3600" b="1" dirty="0">
                <a:solidFill>
                  <a:schemeClr val="tx2">
                    <a:lumMod val="50000"/>
                  </a:schemeClr>
                </a:solidFill>
              </a:rPr>
              <a:t>Supply</a:t>
            </a:r>
          </a:p>
          <a:p>
            <a:r>
              <a:rPr lang="en-GR" dirty="0"/>
              <a:t>Training Mapping Survey in Greece 2021: HPC, AI, HPDA</a:t>
            </a:r>
          </a:p>
          <a:p>
            <a:pPr marL="0" indent="0">
              <a:buNone/>
            </a:pPr>
            <a:endParaRPr lang="en-GR" dirty="0"/>
          </a:p>
        </p:txBody>
      </p:sp>
      <p:grpSp>
        <p:nvGrpSpPr>
          <p:cNvPr id="7" name="Group 6">
            <a:extLst>
              <a:ext uri="{FF2B5EF4-FFF2-40B4-BE49-F238E27FC236}">
                <a16:creationId xmlns:a16="http://schemas.microsoft.com/office/drawing/2014/main" id="{85F85833-50DB-594D-924D-4097215DDDB8}"/>
              </a:ext>
            </a:extLst>
          </p:cNvPr>
          <p:cNvGrpSpPr/>
          <p:nvPr/>
        </p:nvGrpSpPr>
        <p:grpSpPr>
          <a:xfrm>
            <a:off x="4374668" y="3565003"/>
            <a:ext cx="3457052" cy="1641946"/>
            <a:chOff x="4386243" y="3125165"/>
            <a:chExt cx="3457052" cy="1641946"/>
          </a:xfrm>
        </p:grpSpPr>
        <p:sp>
          <p:nvSpPr>
            <p:cNvPr id="5" name="Shape">
              <a:extLst>
                <a:ext uri="{FF2B5EF4-FFF2-40B4-BE49-F238E27FC236}">
                  <a16:creationId xmlns:a16="http://schemas.microsoft.com/office/drawing/2014/main" id="{1E1A55E9-9576-1D43-8B46-1ED9F63E901E}"/>
                </a:ext>
              </a:extLst>
            </p:cNvPr>
            <p:cNvSpPr/>
            <p:nvPr/>
          </p:nvSpPr>
          <p:spPr>
            <a:xfrm rot="5400000">
              <a:off x="6092861" y="2209811"/>
              <a:ext cx="43816" cy="345705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040" y="21600"/>
                    <a:pt x="0" y="21536"/>
                    <a:pt x="0" y="21463"/>
                  </a:cubicBezTo>
                  <a:lnTo>
                    <a:pt x="0" y="20916"/>
                  </a:lnTo>
                  <a:cubicBezTo>
                    <a:pt x="0" y="20843"/>
                    <a:pt x="5040" y="20779"/>
                    <a:pt x="10800" y="20779"/>
                  </a:cubicBezTo>
                  <a:cubicBezTo>
                    <a:pt x="16560" y="20779"/>
                    <a:pt x="21600" y="20843"/>
                    <a:pt x="21600" y="20916"/>
                  </a:cubicBezTo>
                  <a:lnTo>
                    <a:pt x="21600" y="21463"/>
                  </a:lnTo>
                  <a:cubicBezTo>
                    <a:pt x="21600" y="21536"/>
                    <a:pt x="16560" y="21600"/>
                    <a:pt x="10800" y="21600"/>
                  </a:cubicBezTo>
                  <a:close/>
                  <a:moveTo>
                    <a:pt x="10800" y="20505"/>
                  </a:moveTo>
                  <a:cubicBezTo>
                    <a:pt x="5040" y="20505"/>
                    <a:pt x="0" y="20441"/>
                    <a:pt x="0" y="20368"/>
                  </a:cubicBezTo>
                  <a:lnTo>
                    <a:pt x="0" y="19821"/>
                  </a:lnTo>
                  <a:cubicBezTo>
                    <a:pt x="0" y="19748"/>
                    <a:pt x="5040" y="19684"/>
                    <a:pt x="10800" y="19684"/>
                  </a:cubicBezTo>
                  <a:cubicBezTo>
                    <a:pt x="16560" y="19684"/>
                    <a:pt x="21600" y="19748"/>
                    <a:pt x="21600" y="19821"/>
                  </a:cubicBezTo>
                  <a:lnTo>
                    <a:pt x="21600" y="20368"/>
                  </a:lnTo>
                  <a:cubicBezTo>
                    <a:pt x="21600" y="20441"/>
                    <a:pt x="16560" y="20505"/>
                    <a:pt x="10800" y="20505"/>
                  </a:cubicBezTo>
                  <a:close/>
                  <a:moveTo>
                    <a:pt x="10800" y="19410"/>
                  </a:moveTo>
                  <a:cubicBezTo>
                    <a:pt x="5040" y="19410"/>
                    <a:pt x="0" y="19346"/>
                    <a:pt x="0" y="19273"/>
                  </a:cubicBezTo>
                  <a:lnTo>
                    <a:pt x="0" y="18725"/>
                  </a:lnTo>
                  <a:cubicBezTo>
                    <a:pt x="0" y="18652"/>
                    <a:pt x="5040" y="18589"/>
                    <a:pt x="10800" y="18589"/>
                  </a:cubicBezTo>
                  <a:cubicBezTo>
                    <a:pt x="16560" y="18589"/>
                    <a:pt x="21600" y="18652"/>
                    <a:pt x="21600" y="18725"/>
                  </a:cubicBezTo>
                  <a:lnTo>
                    <a:pt x="21600" y="19273"/>
                  </a:lnTo>
                  <a:cubicBezTo>
                    <a:pt x="21600" y="19346"/>
                    <a:pt x="16560" y="19410"/>
                    <a:pt x="10800" y="19410"/>
                  </a:cubicBezTo>
                  <a:close/>
                  <a:moveTo>
                    <a:pt x="10800" y="18315"/>
                  </a:moveTo>
                  <a:cubicBezTo>
                    <a:pt x="5040" y="18315"/>
                    <a:pt x="0" y="18251"/>
                    <a:pt x="0" y="18178"/>
                  </a:cubicBezTo>
                  <a:lnTo>
                    <a:pt x="0" y="17630"/>
                  </a:lnTo>
                  <a:cubicBezTo>
                    <a:pt x="0" y="17557"/>
                    <a:pt x="5040" y="17494"/>
                    <a:pt x="10800" y="17494"/>
                  </a:cubicBezTo>
                  <a:cubicBezTo>
                    <a:pt x="16560" y="17494"/>
                    <a:pt x="21600" y="17557"/>
                    <a:pt x="21600" y="17630"/>
                  </a:cubicBezTo>
                  <a:lnTo>
                    <a:pt x="21600" y="18178"/>
                  </a:lnTo>
                  <a:cubicBezTo>
                    <a:pt x="21600" y="18260"/>
                    <a:pt x="16560" y="18315"/>
                    <a:pt x="10800" y="18315"/>
                  </a:cubicBezTo>
                  <a:close/>
                  <a:moveTo>
                    <a:pt x="10800" y="17229"/>
                  </a:moveTo>
                  <a:cubicBezTo>
                    <a:pt x="5040" y="17229"/>
                    <a:pt x="0" y="17165"/>
                    <a:pt x="0" y="17092"/>
                  </a:cubicBezTo>
                  <a:lnTo>
                    <a:pt x="0" y="16544"/>
                  </a:lnTo>
                  <a:cubicBezTo>
                    <a:pt x="0" y="16471"/>
                    <a:pt x="5040" y="16408"/>
                    <a:pt x="10800" y="16408"/>
                  </a:cubicBezTo>
                  <a:cubicBezTo>
                    <a:pt x="16560" y="16408"/>
                    <a:pt x="21600" y="16471"/>
                    <a:pt x="21600" y="16544"/>
                  </a:cubicBezTo>
                  <a:lnTo>
                    <a:pt x="21600" y="17092"/>
                  </a:lnTo>
                  <a:cubicBezTo>
                    <a:pt x="21600" y="17165"/>
                    <a:pt x="16560" y="17229"/>
                    <a:pt x="10800" y="17229"/>
                  </a:cubicBezTo>
                  <a:close/>
                  <a:moveTo>
                    <a:pt x="10800" y="16134"/>
                  </a:moveTo>
                  <a:cubicBezTo>
                    <a:pt x="5040" y="16134"/>
                    <a:pt x="0" y="16070"/>
                    <a:pt x="0" y="15997"/>
                  </a:cubicBezTo>
                  <a:lnTo>
                    <a:pt x="0" y="15449"/>
                  </a:lnTo>
                  <a:cubicBezTo>
                    <a:pt x="0" y="15376"/>
                    <a:pt x="5040" y="15313"/>
                    <a:pt x="10800" y="15313"/>
                  </a:cubicBezTo>
                  <a:cubicBezTo>
                    <a:pt x="16560" y="15313"/>
                    <a:pt x="21600" y="15376"/>
                    <a:pt x="21600" y="15449"/>
                  </a:cubicBezTo>
                  <a:lnTo>
                    <a:pt x="21600" y="15997"/>
                  </a:lnTo>
                  <a:cubicBezTo>
                    <a:pt x="21600" y="16070"/>
                    <a:pt x="16560" y="16134"/>
                    <a:pt x="10800" y="16134"/>
                  </a:cubicBezTo>
                  <a:close/>
                  <a:moveTo>
                    <a:pt x="10800" y="15039"/>
                  </a:moveTo>
                  <a:cubicBezTo>
                    <a:pt x="5040" y="15039"/>
                    <a:pt x="0" y="14975"/>
                    <a:pt x="0" y="14902"/>
                  </a:cubicBezTo>
                  <a:lnTo>
                    <a:pt x="0" y="14354"/>
                  </a:lnTo>
                  <a:cubicBezTo>
                    <a:pt x="0" y="14281"/>
                    <a:pt x="5040" y="14217"/>
                    <a:pt x="10800" y="14217"/>
                  </a:cubicBezTo>
                  <a:cubicBezTo>
                    <a:pt x="16560" y="14217"/>
                    <a:pt x="21600" y="14281"/>
                    <a:pt x="21600" y="14354"/>
                  </a:cubicBezTo>
                  <a:lnTo>
                    <a:pt x="21600" y="14902"/>
                  </a:lnTo>
                  <a:cubicBezTo>
                    <a:pt x="21600" y="14975"/>
                    <a:pt x="16560" y="15039"/>
                    <a:pt x="10800" y="15039"/>
                  </a:cubicBezTo>
                  <a:close/>
                  <a:moveTo>
                    <a:pt x="10800" y="13944"/>
                  </a:moveTo>
                  <a:cubicBezTo>
                    <a:pt x="5040" y="13944"/>
                    <a:pt x="0" y="13880"/>
                    <a:pt x="0" y="13807"/>
                  </a:cubicBezTo>
                  <a:lnTo>
                    <a:pt x="0" y="13259"/>
                  </a:lnTo>
                  <a:cubicBezTo>
                    <a:pt x="0" y="13186"/>
                    <a:pt x="5040" y="13122"/>
                    <a:pt x="10800" y="13122"/>
                  </a:cubicBezTo>
                  <a:cubicBezTo>
                    <a:pt x="16560" y="13122"/>
                    <a:pt x="21600" y="13186"/>
                    <a:pt x="21600" y="13259"/>
                  </a:cubicBezTo>
                  <a:lnTo>
                    <a:pt x="21600" y="13807"/>
                  </a:lnTo>
                  <a:cubicBezTo>
                    <a:pt x="21600" y="13880"/>
                    <a:pt x="16560" y="13944"/>
                    <a:pt x="10800" y="13944"/>
                  </a:cubicBezTo>
                  <a:close/>
                  <a:moveTo>
                    <a:pt x="10800" y="12849"/>
                  </a:moveTo>
                  <a:cubicBezTo>
                    <a:pt x="5040" y="12849"/>
                    <a:pt x="0" y="12785"/>
                    <a:pt x="0" y="12712"/>
                  </a:cubicBezTo>
                  <a:lnTo>
                    <a:pt x="0" y="12164"/>
                  </a:lnTo>
                  <a:cubicBezTo>
                    <a:pt x="0" y="12091"/>
                    <a:pt x="5040" y="12027"/>
                    <a:pt x="10800" y="12027"/>
                  </a:cubicBezTo>
                  <a:cubicBezTo>
                    <a:pt x="16560" y="12027"/>
                    <a:pt x="21600" y="12091"/>
                    <a:pt x="21600" y="12164"/>
                  </a:cubicBezTo>
                  <a:lnTo>
                    <a:pt x="21600" y="12712"/>
                  </a:lnTo>
                  <a:cubicBezTo>
                    <a:pt x="21600" y="12794"/>
                    <a:pt x="16560" y="12849"/>
                    <a:pt x="10800" y="12849"/>
                  </a:cubicBezTo>
                  <a:close/>
                  <a:moveTo>
                    <a:pt x="10800" y="11763"/>
                  </a:moveTo>
                  <a:cubicBezTo>
                    <a:pt x="5040" y="11763"/>
                    <a:pt x="0" y="11699"/>
                    <a:pt x="0" y="11626"/>
                  </a:cubicBezTo>
                  <a:lnTo>
                    <a:pt x="0" y="11078"/>
                  </a:lnTo>
                  <a:cubicBezTo>
                    <a:pt x="0" y="11005"/>
                    <a:pt x="5040" y="10941"/>
                    <a:pt x="10800" y="10941"/>
                  </a:cubicBezTo>
                  <a:cubicBezTo>
                    <a:pt x="16560" y="10941"/>
                    <a:pt x="21600" y="11005"/>
                    <a:pt x="21600" y="11078"/>
                  </a:cubicBezTo>
                  <a:lnTo>
                    <a:pt x="21600" y="11626"/>
                  </a:lnTo>
                  <a:cubicBezTo>
                    <a:pt x="21600" y="11699"/>
                    <a:pt x="16560" y="11763"/>
                    <a:pt x="10800" y="11763"/>
                  </a:cubicBezTo>
                  <a:close/>
                  <a:moveTo>
                    <a:pt x="10800" y="10668"/>
                  </a:moveTo>
                  <a:cubicBezTo>
                    <a:pt x="5040" y="10668"/>
                    <a:pt x="0" y="10604"/>
                    <a:pt x="0" y="10531"/>
                  </a:cubicBezTo>
                  <a:lnTo>
                    <a:pt x="0" y="9983"/>
                  </a:lnTo>
                  <a:cubicBezTo>
                    <a:pt x="0" y="9910"/>
                    <a:pt x="5040" y="9846"/>
                    <a:pt x="10800" y="9846"/>
                  </a:cubicBezTo>
                  <a:cubicBezTo>
                    <a:pt x="16560" y="9846"/>
                    <a:pt x="21600" y="9910"/>
                    <a:pt x="21600" y="9983"/>
                  </a:cubicBezTo>
                  <a:lnTo>
                    <a:pt x="21600" y="10531"/>
                  </a:lnTo>
                  <a:cubicBezTo>
                    <a:pt x="21600" y="10604"/>
                    <a:pt x="16560" y="10668"/>
                    <a:pt x="10800" y="10668"/>
                  </a:cubicBezTo>
                  <a:close/>
                  <a:moveTo>
                    <a:pt x="10800" y="9573"/>
                  </a:moveTo>
                  <a:cubicBezTo>
                    <a:pt x="5040" y="9573"/>
                    <a:pt x="0" y="9509"/>
                    <a:pt x="0" y="9436"/>
                  </a:cubicBezTo>
                  <a:lnTo>
                    <a:pt x="0" y="8888"/>
                  </a:lnTo>
                  <a:cubicBezTo>
                    <a:pt x="0" y="8815"/>
                    <a:pt x="5040" y="8751"/>
                    <a:pt x="10800" y="8751"/>
                  </a:cubicBezTo>
                  <a:cubicBezTo>
                    <a:pt x="16560" y="8751"/>
                    <a:pt x="21600" y="8815"/>
                    <a:pt x="21600" y="8888"/>
                  </a:cubicBezTo>
                  <a:lnTo>
                    <a:pt x="21600" y="9436"/>
                  </a:lnTo>
                  <a:cubicBezTo>
                    <a:pt x="21600" y="9509"/>
                    <a:pt x="16560" y="9573"/>
                    <a:pt x="10800" y="9573"/>
                  </a:cubicBezTo>
                  <a:close/>
                  <a:moveTo>
                    <a:pt x="10800" y="8478"/>
                  </a:moveTo>
                  <a:cubicBezTo>
                    <a:pt x="5040" y="8478"/>
                    <a:pt x="0" y="8414"/>
                    <a:pt x="0" y="8341"/>
                  </a:cubicBezTo>
                  <a:lnTo>
                    <a:pt x="0" y="7793"/>
                  </a:lnTo>
                  <a:cubicBezTo>
                    <a:pt x="0" y="7720"/>
                    <a:pt x="5040" y="7656"/>
                    <a:pt x="10800" y="7656"/>
                  </a:cubicBezTo>
                  <a:cubicBezTo>
                    <a:pt x="16560" y="7656"/>
                    <a:pt x="21600" y="7720"/>
                    <a:pt x="21600" y="7793"/>
                  </a:cubicBezTo>
                  <a:lnTo>
                    <a:pt x="21600" y="8341"/>
                  </a:lnTo>
                  <a:cubicBezTo>
                    <a:pt x="21600" y="8414"/>
                    <a:pt x="16560" y="8478"/>
                    <a:pt x="10800" y="8478"/>
                  </a:cubicBezTo>
                  <a:close/>
                  <a:moveTo>
                    <a:pt x="10800" y="7383"/>
                  </a:moveTo>
                  <a:cubicBezTo>
                    <a:pt x="5040" y="7383"/>
                    <a:pt x="0" y="7319"/>
                    <a:pt x="0" y="7246"/>
                  </a:cubicBezTo>
                  <a:lnTo>
                    <a:pt x="0" y="6698"/>
                  </a:lnTo>
                  <a:cubicBezTo>
                    <a:pt x="0" y="6625"/>
                    <a:pt x="5040" y="6561"/>
                    <a:pt x="10800" y="6561"/>
                  </a:cubicBezTo>
                  <a:cubicBezTo>
                    <a:pt x="16560" y="6561"/>
                    <a:pt x="21600" y="6625"/>
                    <a:pt x="21600" y="6698"/>
                  </a:cubicBezTo>
                  <a:lnTo>
                    <a:pt x="21600" y="7246"/>
                  </a:lnTo>
                  <a:cubicBezTo>
                    <a:pt x="21600" y="7328"/>
                    <a:pt x="16560" y="7383"/>
                    <a:pt x="10800" y="7383"/>
                  </a:cubicBezTo>
                  <a:close/>
                  <a:moveTo>
                    <a:pt x="10800" y="6287"/>
                  </a:moveTo>
                  <a:cubicBezTo>
                    <a:pt x="5040" y="6287"/>
                    <a:pt x="0" y="6224"/>
                    <a:pt x="0" y="6151"/>
                  </a:cubicBezTo>
                  <a:lnTo>
                    <a:pt x="0" y="5603"/>
                  </a:lnTo>
                  <a:cubicBezTo>
                    <a:pt x="0" y="5530"/>
                    <a:pt x="5040" y="5466"/>
                    <a:pt x="10800" y="5466"/>
                  </a:cubicBezTo>
                  <a:cubicBezTo>
                    <a:pt x="16560" y="5466"/>
                    <a:pt x="21600" y="5530"/>
                    <a:pt x="21600" y="5603"/>
                  </a:cubicBezTo>
                  <a:lnTo>
                    <a:pt x="21600" y="6151"/>
                  </a:lnTo>
                  <a:cubicBezTo>
                    <a:pt x="21600" y="6233"/>
                    <a:pt x="16560" y="6287"/>
                    <a:pt x="10800" y="6287"/>
                  </a:cubicBezTo>
                  <a:close/>
                  <a:moveTo>
                    <a:pt x="10800" y="5202"/>
                  </a:moveTo>
                  <a:cubicBezTo>
                    <a:pt x="5040" y="5202"/>
                    <a:pt x="0" y="5138"/>
                    <a:pt x="0" y="5065"/>
                  </a:cubicBezTo>
                  <a:lnTo>
                    <a:pt x="0" y="4517"/>
                  </a:lnTo>
                  <a:cubicBezTo>
                    <a:pt x="0" y="4444"/>
                    <a:pt x="5040" y="4380"/>
                    <a:pt x="10800" y="4380"/>
                  </a:cubicBezTo>
                  <a:cubicBezTo>
                    <a:pt x="16560" y="4380"/>
                    <a:pt x="21600" y="4444"/>
                    <a:pt x="21600" y="4517"/>
                  </a:cubicBezTo>
                  <a:lnTo>
                    <a:pt x="21600" y="5065"/>
                  </a:lnTo>
                  <a:cubicBezTo>
                    <a:pt x="21600" y="5138"/>
                    <a:pt x="16560" y="5202"/>
                    <a:pt x="10800" y="5202"/>
                  </a:cubicBezTo>
                  <a:close/>
                  <a:moveTo>
                    <a:pt x="10800" y="4106"/>
                  </a:moveTo>
                  <a:cubicBezTo>
                    <a:pt x="5040" y="4106"/>
                    <a:pt x="0" y="4043"/>
                    <a:pt x="0" y="3970"/>
                  </a:cubicBezTo>
                  <a:lnTo>
                    <a:pt x="0" y="3422"/>
                  </a:lnTo>
                  <a:cubicBezTo>
                    <a:pt x="0" y="3349"/>
                    <a:pt x="5040" y="3285"/>
                    <a:pt x="10800" y="3285"/>
                  </a:cubicBezTo>
                  <a:cubicBezTo>
                    <a:pt x="16560" y="3285"/>
                    <a:pt x="21600" y="3349"/>
                    <a:pt x="21600" y="3422"/>
                  </a:cubicBezTo>
                  <a:lnTo>
                    <a:pt x="21600" y="3970"/>
                  </a:lnTo>
                  <a:cubicBezTo>
                    <a:pt x="21600" y="4043"/>
                    <a:pt x="16560" y="4106"/>
                    <a:pt x="10800" y="4106"/>
                  </a:cubicBezTo>
                  <a:close/>
                  <a:moveTo>
                    <a:pt x="10800" y="3011"/>
                  </a:moveTo>
                  <a:cubicBezTo>
                    <a:pt x="5040" y="3011"/>
                    <a:pt x="0" y="2948"/>
                    <a:pt x="0" y="2875"/>
                  </a:cubicBezTo>
                  <a:lnTo>
                    <a:pt x="0" y="2327"/>
                  </a:lnTo>
                  <a:cubicBezTo>
                    <a:pt x="0" y="2254"/>
                    <a:pt x="5040" y="2190"/>
                    <a:pt x="10800" y="2190"/>
                  </a:cubicBezTo>
                  <a:cubicBezTo>
                    <a:pt x="16560" y="2190"/>
                    <a:pt x="21600" y="2254"/>
                    <a:pt x="21600" y="2327"/>
                  </a:cubicBezTo>
                  <a:lnTo>
                    <a:pt x="21600" y="2875"/>
                  </a:lnTo>
                  <a:cubicBezTo>
                    <a:pt x="21600" y="2948"/>
                    <a:pt x="16560" y="3011"/>
                    <a:pt x="10800" y="3011"/>
                  </a:cubicBezTo>
                  <a:close/>
                  <a:moveTo>
                    <a:pt x="10800" y="1916"/>
                  </a:moveTo>
                  <a:cubicBezTo>
                    <a:pt x="5040" y="1916"/>
                    <a:pt x="0" y="1852"/>
                    <a:pt x="0" y="1779"/>
                  </a:cubicBezTo>
                  <a:lnTo>
                    <a:pt x="0" y="1232"/>
                  </a:lnTo>
                  <a:cubicBezTo>
                    <a:pt x="0" y="1159"/>
                    <a:pt x="5040" y="1095"/>
                    <a:pt x="10800" y="1095"/>
                  </a:cubicBezTo>
                  <a:cubicBezTo>
                    <a:pt x="16560" y="1095"/>
                    <a:pt x="21600" y="1159"/>
                    <a:pt x="21600" y="1232"/>
                  </a:cubicBezTo>
                  <a:lnTo>
                    <a:pt x="21600" y="1779"/>
                  </a:lnTo>
                  <a:cubicBezTo>
                    <a:pt x="21600" y="1862"/>
                    <a:pt x="16560" y="1916"/>
                    <a:pt x="10800" y="1916"/>
                  </a:cubicBezTo>
                  <a:close/>
                  <a:moveTo>
                    <a:pt x="10800" y="821"/>
                  </a:moveTo>
                  <a:cubicBezTo>
                    <a:pt x="5040" y="821"/>
                    <a:pt x="0" y="757"/>
                    <a:pt x="0" y="684"/>
                  </a:cubicBezTo>
                  <a:lnTo>
                    <a:pt x="0" y="137"/>
                  </a:lnTo>
                  <a:cubicBezTo>
                    <a:pt x="0" y="64"/>
                    <a:pt x="5040" y="0"/>
                    <a:pt x="10800" y="0"/>
                  </a:cubicBezTo>
                  <a:cubicBezTo>
                    <a:pt x="16560" y="0"/>
                    <a:pt x="21600" y="64"/>
                    <a:pt x="21600" y="137"/>
                  </a:cubicBezTo>
                  <a:lnTo>
                    <a:pt x="21600" y="684"/>
                  </a:lnTo>
                  <a:cubicBezTo>
                    <a:pt x="21600" y="767"/>
                    <a:pt x="16560" y="821"/>
                    <a:pt x="10800" y="821"/>
                  </a:cubicBezTo>
                  <a:close/>
                </a:path>
              </a:pathLst>
            </a:custGeom>
            <a:solidFill>
              <a:schemeClr val="tx1">
                <a:lumMod val="65000"/>
                <a:lumOff val="35000"/>
              </a:schemeClr>
            </a:solidFill>
            <a:ln w="12700">
              <a:miter lim="400000"/>
            </a:ln>
          </p:spPr>
          <p:txBody>
            <a:bodyPr lIns="28575" tIns="28575" rIns="28575" bIns="28575" anchor="ctr"/>
            <a:lstStyle/>
            <a:p>
              <a:pPr algn="ctr">
                <a:defRPr sz="3000">
                  <a:solidFill>
                    <a:srgbClr val="FFFFFF"/>
                  </a:solidFill>
                </a:defRPr>
              </a:pPr>
              <a:endParaRPr lang="en-US" sz="2250" b="1">
                <a:solidFill>
                  <a:schemeClr val="bg1"/>
                </a:solidFill>
              </a:endParaRPr>
            </a:p>
          </p:txBody>
        </p:sp>
        <p:sp>
          <p:nvSpPr>
            <p:cNvPr id="6" name="Circle">
              <a:extLst>
                <a:ext uri="{FF2B5EF4-FFF2-40B4-BE49-F238E27FC236}">
                  <a16:creationId xmlns:a16="http://schemas.microsoft.com/office/drawing/2014/main" id="{9A874D9C-C821-BF4F-94F7-5600278A6D0F}"/>
                </a:ext>
              </a:extLst>
            </p:cNvPr>
            <p:cNvSpPr/>
            <p:nvPr/>
          </p:nvSpPr>
          <p:spPr>
            <a:xfrm>
              <a:off x="5291216" y="3125165"/>
              <a:ext cx="1665169" cy="1641946"/>
            </a:xfrm>
            <a:prstGeom prst="ellipse">
              <a:avLst/>
            </a:prstGeom>
            <a:solidFill>
              <a:srgbClr val="002060"/>
            </a:solidFill>
            <a:ln w="12700">
              <a:miter lim="400000"/>
            </a:ln>
          </p:spPr>
          <p:txBody>
            <a:bodyPr lIns="28575" tIns="28575" rIns="28575" bIns="28575" anchor="ctr"/>
            <a:lstStyle/>
            <a:p>
              <a:pPr algn="ctr">
                <a:defRPr sz="3000">
                  <a:solidFill>
                    <a:srgbClr val="FFFFFF"/>
                  </a:solidFill>
                </a:defRPr>
              </a:pPr>
              <a:r>
                <a:rPr lang="en-US" sz="1900" b="1" dirty="0">
                  <a:solidFill>
                    <a:schemeClr val="bg1"/>
                  </a:solidFill>
                </a:rPr>
                <a:t>Design </a:t>
              </a:r>
            </a:p>
            <a:p>
              <a:pPr algn="ctr">
                <a:defRPr sz="3000">
                  <a:solidFill>
                    <a:srgbClr val="FFFFFF"/>
                  </a:solidFill>
                </a:defRPr>
              </a:pPr>
              <a:r>
                <a:rPr lang="en-US" sz="1900" b="1" dirty="0">
                  <a:solidFill>
                    <a:schemeClr val="bg1"/>
                  </a:solidFill>
                </a:rPr>
                <a:t>Specialised </a:t>
              </a:r>
            </a:p>
            <a:p>
              <a:pPr algn="ctr">
                <a:defRPr sz="3000">
                  <a:solidFill>
                    <a:srgbClr val="FFFFFF"/>
                  </a:solidFill>
                </a:defRPr>
              </a:pPr>
              <a:r>
                <a:rPr lang="en-US" sz="1900" b="1" dirty="0">
                  <a:solidFill>
                    <a:schemeClr val="bg1"/>
                  </a:solidFill>
                </a:rPr>
                <a:t>Training</a:t>
              </a:r>
            </a:p>
          </p:txBody>
        </p:sp>
      </p:grpSp>
    </p:spTree>
    <p:extLst>
      <p:ext uri="{BB962C8B-B14F-4D97-AF65-F5344CB8AC3E}">
        <p14:creationId xmlns:p14="http://schemas.microsoft.com/office/powerpoint/2010/main" val="2864398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AE98-24C3-4CAE-AC6B-6EE126F406C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68FFC8B-7CF2-4BEF-8D62-9968C71A41E9}"/>
              </a:ext>
            </a:extLst>
          </p:cNvPr>
          <p:cNvSpPr>
            <a:spLocks noGrp="1"/>
          </p:cNvSpPr>
          <p:nvPr>
            <p:ph idx="1"/>
          </p:nvPr>
        </p:nvSpPr>
        <p:spPr>
          <a:xfrm>
            <a:off x="631371" y="2024063"/>
            <a:ext cx="10722429" cy="3183674"/>
          </a:xfrm>
        </p:spPr>
        <p:txBody>
          <a:bodyPr>
            <a:normAutofit fontScale="85000" lnSpcReduction="20000"/>
          </a:bodyPr>
          <a:lstStyle/>
          <a:p>
            <a:pPr fontAlgn="base"/>
            <a:r>
              <a:rPr lang="en-US" dirty="0"/>
              <a:t>a database/register/marketplace/“</a:t>
            </a:r>
            <a:r>
              <a:rPr lang="en-US" dirty="0" err="1"/>
              <a:t>μητρώο</a:t>
            </a:r>
            <a:r>
              <a:rPr lang="en-US" dirty="0"/>
              <a:t>” supported by </a:t>
            </a:r>
            <a:r>
              <a:rPr lang="en-US" dirty="0" err="1"/>
              <a:t>EuroCC@Greece</a:t>
            </a:r>
            <a:br>
              <a:rPr lang="en-US" dirty="0"/>
            </a:br>
            <a:br>
              <a:rPr lang="en-US" dirty="0"/>
            </a:br>
            <a:endParaRPr lang="en-US" dirty="0"/>
          </a:p>
          <a:p>
            <a:pPr fontAlgn="base"/>
            <a:r>
              <a:rPr lang="en-US" dirty="0"/>
              <a:t>for... </a:t>
            </a:r>
          </a:p>
          <a:p>
            <a:pPr lvl="1" fontAlgn="base"/>
            <a:r>
              <a:rPr lang="en-US" dirty="0"/>
              <a:t>service providers</a:t>
            </a:r>
          </a:p>
          <a:p>
            <a:pPr lvl="1" fontAlgn="base"/>
            <a:r>
              <a:rPr lang="en-US" dirty="0"/>
              <a:t>independent experts</a:t>
            </a:r>
          </a:p>
          <a:p>
            <a:pPr lvl="1" fontAlgn="base"/>
            <a:r>
              <a:rPr lang="en-US" dirty="0"/>
              <a:t>public &amp; academic organizations (e.g., with infrastructure, training programs)</a:t>
            </a:r>
          </a:p>
          <a:p>
            <a:pPr lvl="1" fontAlgn="base"/>
            <a:r>
              <a:rPr lang="en-US" dirty="0"/>
              <a:t>etc.</a:t>
            </a:r>
            <a:br>
              <a:rPr lang="en-US" dirty="0"/>
            </a:br>
            <a:br>
              <a:rPr lang="en-US" dirty="0"/>
            </a:br>
            <a:endParaRPr lang="en-US" dirty="0"/>
          </a:p>
          <a:p>
            <a:r>
              <a:rPr lang="en-US" dirty="0"/>
              <a:t>… that provide any type of </a:t>
            </a:r>
            <a:r>
              <a:rPr lang="en-US" b="1" dirty="0"/>
              <a:t>HPC</a:t>
            </a:r>
            <a:r>
              <a:rPr lang="en-US" dirty="0"/>
              <a:t> and/or </a:t>
            </a:r>
            <a:r>
              <a:rPr lang="en-US" b="1" dirty="0"/>
              <a:t>Big Data</a:t>
            </a:r>
            <a:r>
              <a:rPr lang="en-US" dirty="0"/>
              <a:t> and/or </a:t>
            </a:r>
            <a:r>
              <a:rPr lang="en-US" b="1" dirty="0"/>
              <a:t>AI</a:t>
            </a:r>
            <a:r>
              <a:rPr lang="en-US" dirty="0"/>
              <a:t> services</a:t>
            </a:r>
          </a:p>
        </p:txBody>
      </p:sp>
      <p:sp>
        <p:nvSpPr>
          <p:cNvPr id="4" name="Content Placeholder 3">
            <a:extLst>
              <a:ext uri="{FF2B5EF4-FFF2-40B4-BE49-F238E27FC236}">
                <a16:creationId xmlns:a16="http://schemas.microsoft.com/office/drawing/2014/main" id="{53D81614-4589-4EDC-8635-082E4E081BF1}"/>
              </a:ext>
            </a:extLst>
          </p:cNvPr>
          <p:cNvSpPr>
            <a:spLocks noGrp="1"/>
          </p:cNvSpPr>
          <p:nvPr>
            <p:ph sz="quarter" idx="13"/>
          </p:nvPr>
        </p:nvSpPr>
        <p:spPr/>
        <p:txBody>
          <a:bodyPr/>
          <a:lstStyle/>
          <a:p>
            <a:r>
              <a:rPr lang="en-US" dirty="0" err="1"/>
              <a:t>EuroCC@Greece</a:t>
            </a:r>
            <a:r>
              <a:rPr lang="en-US" dirty="0"/>
              <a:t> </a:t>
            </a:r>
            <a:r>
              <a:rPr lang="en-US" b="1" dirty="0"/>
              <a:t>Database</a:t>
            </a:r>
            <a:r>
              <a:rPr lang="en-US" dirty="0"/>
              <a:t> of HPC/</a:t>
            </a:r>
            <a:r>
              <a:rPr lang="en-US" dirty="0" err="1"/>
              <a:t>BigData</a:t>
            </a:r>
            <a:r>
              <a:rPr lang="en-US" dirty="0"/>
              <a:t>/AI providers</a:t>
            </a:r>
          </a:p>
        </p:txBody>
      </p:sp>
    </p:spTree>
    <p:extLst>
      <p:ext uri="{BB962C8B-B14F-4D97-AF65-F5344CB8AC3E}">
        <p14:creationId xmlns:p14="http://schemas.microsoft.com/office/powerpoint/2010/main" val="1516430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AE98-24C3-4CAE-AC6B-6EE126F406C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68FFC8B-7CF2-4BEF-8D62-9968C71A41E9}"/>
              </a:ext>
            </a:extLst>
          </p:cNvPr>
          <p:cNvSpPr>
            <a:spLocks noGrp="1"/>
          </p:cNvSpPr>
          <p:nvPr>
            <p:ph idx="1"/>
          </p:nvPr>
        </p:nvSpPr>
        <p:spPr>
          <a:xfrm>
            <a:off x="586887" y="1236203"/>
            <a:ext cx="9174781" cy="2724151"/>
          </a:xfrm>
        </p:spPr>
        <p:txBody>
          <a:bodyPr>
            <a:normAutofit/>
          </a:bodyPr>
          <a:lstStyle/>
          <a:p>
            <a:pPr fontAlgn="base"/>
            <a:endParaRPr lang="el-GR" sz="1600" dirty="0"/>
          </a:p>
          <a:p>
            <a:pPr fontAlgn="base"/>
            <a:r>
              <a:rPr lang="en-US" sz="1600" dirty="0"/>
              <a:t>a database/register/marketplace/“</a:t>
            </a:r>
            <a:r>
              <a:rPr lang="en-US" sz="1600" dirty="0" err="1"/>
              <a:t>μητρώο</a:t>
            </a:r>
            <a:r>
              <a:rPr lang="en-US" sz="1600" dirty="0"/>
              <a:t>” supported by </a:t>
            </a:r>
            <a:r>
              <a:rPr lang="en-US" sz="1600" dirty="0" err="1"/>
              <a:t>EuroCC@Greece</a:t>
            </a:r>
            <a:br>
              <a:rPr lang="en-US" sz="1600" dirty="0"/>
            </a:br>
            <a:r>
              <a:rPr lang="en-US" sz="1600" dirty="0"/>
              <a:t>for... Step 1: Create account as a provider (less than 1 min)</a:t>
            </a:r>
          </a:p>
          <a:p>
            <a:pPr fontAlgn="base"/>
            <a:r>
              <a:rPr lang="en-US" sz="1600" dirty="0"/>
              <a:t>Step 2: Add information to your profile (less than 5 min)</a:t>
            </a:r>
          </a:p>
          <a:p>
            <a:pPr lvl="1" fontAlgn="base"/>
            <a:r>
              <a:rPr lang="en-US" sz="1400" dirty="0"/>
              <a:t>Organization data (name, website, type, </a:t>
            </a:r>
            <a:r>
              <a:rPr lang="en-US" sz="1400" dirty="0" err="1"/>
              <a:t>etc</a:t>
            </a:r>
            <a:r>
              <a:rPr lang="en-US" sz="1400" dirty="0"/>
              <a:t>)</a:t>
            </a:r>
          </a:p>
          <a:p>
            <a:pPr lvl="1" fontAlgn="base"/>
            <a:r>
              <a:rPr lang="en-US" sz="1400" dirty="0"/>
              <a:t>Domain of services (Life sciences, Engineering, IT, etc.) </a:t>
            </a:r>
            <a:r>
              <a:rPr lang="en-US" sz="1400" b="1" dirty="0"/>
              <a:t>[checkbox]</a:t>
            </a:r>
            <a:endParaRPr lang="en-US" sz="1400" dirty="0"/>
          </a:p>
          <a:p>
            <a:pPr lvl="1" fontAlgn="base"/>
            <a:r>
              <a:rPr lang="en-US" sz="1400" dirty="0"/>
              <a:t>Type of services (infrastructure, software, consulting, etc.) </a:t>
            </a:r>
            <a:r>
              <a:rPr lang="en-US" sz="1400" b="1" dirty="0"/>
              <a:t>[checkbox]</a:t>
            </a:r>
            <a:endParaRPr lang="en-US" sz="1400" dirty="0"/>
          </a:p>
          <a:p>
            <a:pPr lvl="1" fontAlgn="base"/>
            <a:r>
              <a:rPr lang="en-US" sz="1400" dirty="0"/>
              <a:t>Specific HPC / Big Data / AI services and technologies you provide </a:t>
            </a:r>
            <a:r>
              <a:rPr lang="en-US" sz="1400" b="1" dirty="0"/>
              <a:t>[checkbox]</a:t>
            </a:r>
            <a:endParaRPr lang="en-US" sz="1400" dirty="0"/>
          </a:p>
          <a:p>
            <a:pPr fontAlgn="base"/>
            <a:r>
              <a:rPr lang="en-US" sz="1600" dirty="0"/>
              <a:t>You’re done!</a:t>
            </a:r>
          </a:p>
        </p:txBody>
      </p:sp>
      <p:sp>
        <p:nvSpPr>
          <p:cNvPr id="4" name="Content Placeholder 3">
            <a:extLst>
              <a:ext uri="{FF2B5EF4-FFF2-40B4-BE49-F238E27FC236}">
                <a16:creationId xmlns:a16="http://schemas.microsoft.com/office/drawing/2014/main" id="{53D81614-4589-4EDC-8635-082E4E081BF1}"/>
              </a:ext>
            </a:extLst>
          </p:cNvPr>
          <p:cNvSpPr>
            <a:spLocks noGrp="1"/>
          </p:cNvSpPr>
          <p:nvPr>
            <p:ph sz="quarter" idx="13"/>
          </p:nvPr>
        </p:nvSpPr>
        <p:spPr/>
        <p:txBody>
          <a:bodyPr>
            <a:normAutofit fontScale="25000" lnSpcReduction="20000"/>
          </a:bodyPr>
          <a:lstStyle/>
          <a:p>
            <a:r>
              <a:rPr lang="en-US" sz="14400" dirty="0"/>
              <a:t>Register as a provider</a:t>
            </a:r>
          </a:p>
          <a:p>
            <a:br>
              <a:rPr lang="en-US" dirty="0"/>
            </a:br>
            <a:br>
              <a:rPr lang="en-US" dirty="0"/>
            </a:br>
            <a:endParaRPr lang="en-US" dirty="0"/>
          </a:p>
        </p:txBody>
      </p:sp>
      <p:pic>
        <p:nvPicPr>
          <p:cNvPr id="1027" name="Picture 3" descr="https://lh6.googleusercontent.com/zf8_E9CmKXE4-408FI32Qgud3qmQ73lcoR6CWYnU68HaN-RZSoeqP0qv5xe9DeoGCDW5Qfm9omwJz9sTRVCMH4oh5EdxsPK89vfM80Q4Y29hvK3KsP7DdqYouXLWtwkS35ubK81yRcg">
            <a:extLst>
              <a:ext uri="{FF2B5EF4-FFF2-40B4-BE49-F238E27FC236}">
                <a16:creationId xmlns:a16="http://schemas.microsoft.com/office/drawing/2014/main" id="{B04E102F-F2A8-4079-90CE-2CB98E885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07" y="7193782"/>
            <a:ext cx="1483892" cy="19645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zf8_E9CmKXE4-408FI32Qgud3qmQ73lcoR6CWYnU68HaN-RZSoeqP0qv5xe9DeoGCDW5Qfm9omwJz9sTRVCMH4oh5EdxsPK89vfM80Q4Y29hvK3KsP7DdqYouXLWtwkS35ubK81yRcg">
            <a:extLst>
              <a:ext uri="{FF2B5EF4-FFF2-40B4-BE49-F238E27FC236}">
                <a16:creationId xmlns:a16="http://schemas.microsoft.com/office/drawing/2014/main" id="{00F4BB53-59BA-4E13-994B-69CED3992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68" y="3773639"/>
            <a:ext cx="1851327" cy="24509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_wToSFLUmsKxZCMGqIaVBpLzmcQz7tNrK1bDZEVJdUI6dhIcJbdEUPIvgnFTcjzxUGgwAjG5IUN6Qrv_GmgYbRzJFELjyOybhj9B9iv3ycWUYJTXsyVUA2_m7-lqjV9F1r4TuKCim3U">
            <a:extLst>
              <a:ext uri="{FF2B5EF4-FFF2-40B4-BE49-F238E27FC236}">
                <a16:creationId xmlns:a16="http://schemas.microsoft.com/office/drawing/2014/main" id="{BB3BAE06-CA32-4628-9D22-FA4E57C6B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2176" y="3765464"/>
            <a:ext cx="4867544" cy="24672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3.googleusercontent.com/SikETDzuJaz4Yp81FErZJEQZEgzncbSaUrlmuFrpzut841H6FgJ47b_3IwE32p5mf9eBS_9_iENV1K_yj46W6m0_ftA-iO75Hazy6eGCiUcvtBx2kjsDaRlf5a-1TLqMwTH23dUaJMk">
            <a:extLst>
              <a:ext uri="{FF2B5EF4-FFF2-40B4-BE49-F238E27FC236}">
                <a16:creationId xmlns:a16="http://schemas.microsoft.com/office/drawing/2014/main" id="{EDB7C802-361A-41BF-9DED-3023E0466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701" y="3760427"/>
            <a:ext cx="4185601" cy="245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937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15446-B067-425B-B0E7-AD137FE96D62}"/>
              </a:ext>
            </a:extLst>
          </p:cNvPr>
          <p:cNvSpPr>
            <a:spLocks noGrp="1"/>
          </p:cNvSpPr>
          <p:nvPr>
            <p:ph type="title"/>
          </p:nvPr>
        </p:nvSpPr>
        <p:spPr/>
        <p:txBody>
          <a:bodyPr/>
          <a:lstStyle/>
          <a:p>
            <a:r>
              <a:rPr lang="en-US" b="0" dirty="0"/>
              <a:t>View providers (for users)</a:t>
            </a:r>
            <a:br>
              <a:rPr lang="en-US" b="0" dirty="0"/>
            </a:br>
            <a:endParaRPr lang="en-US" dirty="0"/>
          </a:p>
        </p:txBody>
      </p:sp>
      <p:sp>
        <p:nvSpPr>
          <p:cNvPr id="4" name="Content Placeholder 3">
            <a:extLst>
              <a:ext uri="{FF2B5EF4-FFF2-40B4-BE49-F238E27FC236}">
                <a16:creationId xmlns:a16="http://schemas.microsoft.com/office/drawing/2014/main" id="{09C3B5E0-8273-4C0C-A68A-4A64C92DC7DA}"/>
              </a:ext>
            </a:extLst>
          </p:cNvPr>
          <p:cNvSpPr>
            <a:spLocks noGrp="1"/>
          </p:cNvSpPr>
          <p:nvPr>
            <p:ph sz="quarter" idx="13"/>
          </p:nvPr>
        </p:nvSpPr>
        <p:spPr/>
        <p:txBody>
          <a:bodyPr>
            <a:normAutofit fontScale="77500" lnSpcReduction="20000"/>
          </a:bodyPr>
          <a:lstStyle/>
          <a:p>
            <a:br>
              <a:rPr lang="en-US" dirty="0"/>
            </a:br>
            <a:endParaRPr lang="en-US" dirty="0"/>
          </a:p>
        </p:txBody>
      </p:sp>
      <p:sp>
        <p:nvSpPr>
          <p:cNvPr id="5" name="Content Placeholder 4">
            <a:extLst>
              <a:ext uri="{FF2B5EF4-FFF2-40B4-BE49-F238E27FC236}">
                <a16:creationId xmlns:a16="http://schemas.microsoft.com/office/drawing/2014/main" id="{BB6D3689-7F6F-42C9-BA77-BE2CCB2A7B8A}"/>
              </a:ext>
            </a:extLst>
          </p:cNvPr>
          <p:cNvSpPr>
            <a:spLocks noGrp="1"/>
          </p:cNvSpPr>
          <p:nvPr>
            <p:ph sz="quarter" idx="14"/>
          </p:nvPr>
        </p:nvSpPr>
        <p:spPr/>
        <p:txBody>
          <a:bodyPr>
            <a:normAutofit fontScale="62500" lnSpcReduction="20000"/>
          </a:bodyPr>
          <a:lstStyle/>
          <a:p>
            <a:pPr fontAlgn="base"/>
            <a:r>
              <a:rPr lang="en-US" b="0" i="0" dirty="0"/>
              <a:t>View a list of all registered providers</a:t>
            </a:r>
          </a:p>
          <a:p>
            <a:pPr fontAlgn="base"/>
            <a:r>
              <a:rPr lang="en-US" b="0" i="0" dirty="0"/>
              <a:t>Filtered search (e.g., typo)</a:t>
            </a:r>
          </a:p>
          <a:p>
            <a:pPr fontAlgn="base"/>
            <a:r>
              <a:rPr lang="en-US" b="0" i="0" dirty="0"/>
              <a:t>Select and view detailed info for a provider</a:t>
            </a:r>
          </a:p>
          <a:p>
            <a:endParaRPr lang="en-US" dirty="0"/>
          </a:p>
        </p:txBody>
      </p:sp>
      <p:pic>
        <p:nvPicPr>
          <p:cNvPr id="2050" name="Picture 2" descr="https://lh6.googleusercontent.com/PGJ7SI_eMrQOhd9-6MHAW7PuayEEfTxRlD0FT4LQpv5fCvtktbzW3TPaM-Ak5xXWjgcsExLES04br-J6ZjihZbRt7LhfooT0RATiRgh1ak35RavOiPeVfFEOCYF0w1hqDAisKkV8lNg">
            <a:extLst>
              <a:ext uri="{FF2B5EF4-FFF2-40B4-BE49-F238E27FC236}">
                <a16:creationId xmlns:a16="http://schemas.microsoft.com/office/drawing/2014/main" id="{85EBDCCE-D4EC-479E-B3CD-C2990D794A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8188" y="3476679"/>
            <a:ext cx="4784502" cy="26478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qNu8eUD-vARB_ZWECbSStWNhZmn0MxLMcTUWfxcQW_mfzRW07XOw59MNNVaU74C-aihZr1MQPLL07Mh3_sYikE-ZFqEcGc1Oxl8gEmRYXrxqTqxOUyw8wG-23H4H7f8HKefpkXDD5X8">
            <a:extLst>
              <a:ext uri="{FF2B5EF4-FFF2-40B4-BE49-F238E27FC236}">
                <a16:creationId xmlns:a16="http://schemas.microsoft.com/office/drawing/2014/main" id="{BC11CF51-BE74-4ECF-A05B-F489CEC1B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29" y="3957502"/>
            <a:ext cx="6716110" cy="1921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773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93855-5609-4C0D-BBD7-6425E5BB2037}"/>
              </a:ext>
            </a:extLst>
          </p:cNvPr>
          <p:cNvSpPr>
            <a:spLocks noGrp="1"/>
          </p:cNvSpPr>
          <p:nvPr>
            <p:ph type="title"/>
          </p:nvPr>
        </p:nvSpPr>
        <p:spPr/>
        <p:txBody>
          <a:bodyPr/>
          <a:lstStyle/>
          <a:p>
            <a:r>
              <a:rPr lang="en-US" b="0" dirty="0"/>
              <a:t>Register now!</a:t>
            </a:r>
            <a:br>
              <a:rPr lang="en-US" b="0" dirty="0"/>
            </a:br>
            <a:br>
              <a:rPr lang="en-US" dirty="0"/>
            </a:br>
            <a:endParaRPr lang="en-US" dirty="0"/>
          </a:p>
        </p:txBody>
      </p:sp>
      <p:sp>
        <p:nvSpPr>
          <p:cNvPr id="4" name="Content Placeholder 3">
            <a:extLst>
              <a:ext uri="{FF2B5EF4-FFF2-40B4-BE49-F238E27FC236}">
                <a16:creationId xmlns:a16="http://schemas.microsoft.com/office/drawing/2014/main" id="{65D202ED-26FD-4A81-ACC5-B2015B263F6F}"/>
              </a:ext>
            </a:extLst>
          </p:cNvPr>
          <p:cNvSpPr>
            <a:spLocks noGrp="1"/>
          </p:cNvSpPr>
          <p:nvPr>
            <p:ph sz="quarter" idx="13"/>
          </p:nvPr>
        </p:nvSpPr>
        <p:spPr/>
        <p:txBody>
          <a:bodyPr/>
          <a:lstStyle/>
          <a:p>
            <a:endParaRPr lang="en-US"/>
          </a:p>
        </p:txBody>
      </p:sp>
      <p:sp>
        <p:nvSpPr>
          <p:cNvPr id="5" name="Content Placeholder 4">
            <a:extLst>
              <a:ext uri="{FF2B5EF4-FFF2-40B4-BE49-F238E27FC236}">
                <a16:creationId xmlns:a16="http://schemas.microsoft.com/office/drawing/2014/main" id="{71BCAE56-88AB-4CE5-8D95-8FAF9C0317E1}"/>
              </a:ext>
            </a:extLst>
          </p:cNvPr>
          <p:cNvSpPr>
            <a:spLocks noGrp="1"/>
          </p:cNvSpPr>
          <p:nvPr>
            <p:ph sz="quarter" idx="14"/>
          </p:nvPr>
        </p:nvSpPr>
        <p:spPr/>
        <p:txBody>
          <a:bodyPr/>
          <a:lstStyle/>
          <a:p>
            <a:r>
              <a:rPr lang="en-US" b="0" i="0" dirty="0"/>
              <a:t>Register here: </a:t>
            </a:r>
            <a:r>
              <a:rPr lang="en-US" b="0" i="0" u="sng" dirty="0">
                <a:hlinkClick r:id="rId2"/>
              </a:rPr>
              <a:t>https://eurocc-mapping.web.auth.gr/</a:t>
            </a:r>
            <a:r>
              <a:rPr lang="en-US" b="0" i="0" dirty="0"/>
              <a:t> </a:t>
            </a:r>
          </a:p>
          <a:p>
            <a:endParaRPr lang="en-US" dirty="0"/>
          </a:p>
        </p:txBody>
      </p:sp>
      <p:pic>
        <p:nvPicPr>
          <p:cNvPr id="3074" name="Picture 2" descr="https://lh6.googleusercontent.com/UBbnIu8M3monDdQXFQv-uXWhOQSjicv7GY3vSjNznG20tVSaWshaZvcztg1GlJmCDgUHAN_eNDi0gk3EpJIetiTx8Ghtii_Zj2vETG3Qr5GbzkCPMKk-UPXRPnXDR3W1tm9HlkZzGvo">
            <a:extLst>
              <a:ext uri="{FF2B5EF4-FFF2-40B4-BE49-F238E27FC236}">
                <a16:creationId xmlns:a16="http://schemas.microsoft.com/office/drawing/2014/main" id="{8FA3EBB7-AF7E-47EC-AD09-895636CE1F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4662" y="3271044"/>
            <a:ext cx="8496300" cy="2628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E820699-89E2-49B8-AD3E-38DFC4193F62}"/>
              </a:ext>
            </a:extLst>
          </p:cNvPr>
          <p:cNvSpPr/>
          <p:nvPr/>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B908D5B8-3859-4E97-A630-C5B0BB8919C7}"/>
              </a:ext>
            </a:extLst>
          </p:cNvPr>
          <p:cNvSpPr/>
          <p:nvPr/>
        </p:nvSpPr>
        <p:spPr>
          <a:xfrm>
            <a:off x="5977217" y="3244334"/>
            <a:ext cx="237566" cy="369332"/>
          </a:xfrm>
          <a:prstGeom prst="rect">
            <a:avLst/>
          </a:prstGeom>
        </p:spPr>
        <p:txBody>
          <a:bodyPr wrap="none">
            <a:spAutoFit/>
          </a:bodyPr>
          <a:lstStyle/>
          <a:p>
            <a:r>
              <a:rPr lang="en-US" dirty="0"/>
              <a:t> </a:t>
            </a:r>
          </a:p>
        </p:txBody>
      </p:sp>
      <p:sp>
        <p:nvSpPr>
          <p:cNvPr id="8" name="Rectangle 7">
            <a:extLst>
              <a:ext uri="{FF2B5EF4-FFF2-40B4-BE49-F238E27FC236}">
                <a16:creationId xmlns:a16="http://schemas.microsoft.com/office/drawing/2014/main" id="{C363875E-AEE4-4FB3-8AF7-2911DE77DF94}"/>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481720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8AD2B-9F72-41C6-9D6F-E0B6380F90B6}"/>
              </a:ext>
            </a:extLst>
          </p:cNvPr>
          <p:cNvSpPr>
            <a:spLocks noGrp="1"/>
          </p:cNvSpPr>
          <p:nvPr>
            <p:ph type="title"/>
          </p:nvPr>
        </p:nvSpPr>
        <p:spPr>
          <a:xfrm>
            <a:off x="2819400" y="468891"/>
            <a:ext cx="10515600" cy="1325563"/>
          </a:xfrm>
        </p:spPr>
        <p:txBody>
          <a:bodyPr/>
          <a:lstStyle/>
          <a:p>
            <a:r>
              <a:rPr lang="en-US" dirty="0"/>
              <a:t>What’s in it for you?   </a:t>
            </a:r>
          </a:p>
        </p:txBody>
      </p:sp>
      <p:graphicFrame>
        <p:nvGraphicFramePr>
          <p:cNvPr id="6" name="Table 5">
            <a:extLst>
              <a:ext uri="{FF2B5EF4-FFF2-40B4-BE49-F238E27FC236}">
                <a16:creationId xmlns:a16="http://schemas.microsoft.com/office/drawing/2014/main" id="{E8E0772C-CF39-492D-98E9-3117FE1C73CD}"/>
              </a:ext>
            </a:extLst>
          </p:cNvPr>
          <p:cNvGraphicFramePr>
            <a:graphicFrameLocks noGrp="1"/>
          </p:cNvGraphicFramePr>
          <p:nvPr>
            <p:extLst>
              <p:ext uri="{D42A27DB-BD31-4B8C-83A1-F6EECF244321}">
                <p14:modId xmlns:p14="http://schemas.microsoft.com/office/powerpoint/2010/main" val="3330844852"/>
              </p:ext>
            </p:extLst>
          </p:nvPr>
        </p:nvGraphicFramePr>
        <p:xfrm>
          <a:off x="1552729" y="1911644"/>
          <a:ext cx="8128000" cy="381754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020816185"/>
                    </a:ext>
                  </a:extLst>
                </a:gridCol>
                <a:gridCol w="4064000">
                  <a:extLst>
                    <a:ext uri="{9D8B030D-6E8A-4147-A177-3AD203B41FA5}">
                      <a16:colId xmlns:a16="http://schemas.microsoft.com/office/drawing/2014/main" val="2754083239"/>
                    </a:ext>
                  </a:extLst>
                </a:gridCol>
              </a:tblGrid>
              <a:tr h="434265">
                <a:tc>
                  <a:txBody>
                    <a:bodyPr/>
                    <a:lstStyle/>
                    <a:p>
                      <a:pPr algn="ctr"/>
                      <a:r>
                        <a:rPr lang="en-US" dirty="0">
                          <a:solidFill>
                            <a:schemeClr val="tx2">
                              <a:lumMod val="65000"/>
                              <a:lumOff val="35000"/>
                            </a:schemeClr>
                          </a:solidFill>
                        </a:rPr>
                        <a:t>Now </a:t>
                      </a:r>
                    </a:p>
                  </a:txBody>
                  <a:tcPr/>
                </a:tc>
                <a:tc>
                  <a:txBody>
                    <a:bodyPr/>
                    <a:lstStyle/>
                    <a:p>
                      <a:pPr algn="ctr"/>
                      <a:r>
                        <a:rPr lang="en-US" dirty="0">
                          <a:solidFill>
                            <a:schemeClr val="tx2">
                              <a:lumMod val="65000"/>
                              <a:lumOff val="35000"/>
                            </a:schemeClr>
                          </a:solidFill>
                        </a:rPr>
                        <a:t>In the near future </a:t>
                      </a:r>
                    </a:p>
                  </a:txBody>
                  <a:tcPr/>
                </a:tc>
                <a:extLst>
                  <a:ext uri="{0D108BD9-81ED-4DB2-BD59-A6C34878D82A}">
                    <a16:rowId xmlns:a16="http://schemas.microsoft.com/office/drawing/2014/main" val="2451006427"/>
                  </a:ext>
                </a:extLst>
              </a:tr>
              <a:tr h="3134185">
                <a:tc>
                  <a:txBody>
                    <a:bodyPr/>
                    <a:lstStyle/>
                    <a:p>
                      <a:pPr marL="285750" indent="-285750">
                        <a:buFontTx/>
                        <a:buChar char="-"/>
                      </a:pPr>
                      <a:r>
                        <a:rPr lang="en-US" sz="2400" dirty="0"/>
                        <a:t>Greek HPC resources/ user support</a:t>
                      </a:r>
                    </a:p>
                    <a:p>
                      <a:pPr marL="285750" indent="-285750">
                        <a:buFontTx/>
                        <a:buChar char="-"/>
                      </a:pPr>
                      <a:r>
                        <a:rPr lang="en-US" sz="2400" dirty="0"/>
                        <a:t>training, Greece and Europe wide</a:t>
                      </a:r>
                    </a:p>
                    <a:p>
                      <a:pPr marL="285750" indent="-285750">
                        <a:buFontTx/>
                        <a:buChar char="-"/>
                      </a:pPr>
                      <a:r>
                        <a:rPr lang="en-US" sz="2400" dirty="0"/>
                        <a:t>Centers of excellence</a:t>
                      </a:r>
                    </a:p>
                    <a:p>
                      <a:pPr marL="285750" indent="-285750">
                        <a:buFontTx/>
                        <a:buChar char="-"/>
                      </a:pPr>
                      <a:r>
                        <a:rPr lang="en-US" sz="2400" dirty="0"/>
                        <a:t>Support for funding</a:t>
                      </a:r>
                    </a:p>
                    <a:p>
                      <a:pPr marL="285750" indent="-285750">
                        <a:buFontTx/>
                        <a:buChar char="-"/>
                      </a:pPr>
                      <a:r>
                        <a:rPr lang="en-US" sz="2400" dirty="0"/>
                        <a:t>Access to expertise – find and be found/ marketplace</a:t>
                      </a:r>
                    </a:p>
                    <a:p>
                      <a:pPr marL="0" indent="0">
                        <a:buFontTx/>
                        <a:buNone/>
                      </a:pPr>
                      <a:endParaRPr lang="en-US" sz="2400" dirty="0"/>
                    </a:p>
                  </a:txBody>
                  <a:tcPr/>
                </a:tc>
                <a:tc>
                  <a:txBody>
                    <a:bodyPr/>
                    <a:lstStyle/>
                    <a:p>
                      <a:pPr marL="285750" indent="-285750">
                        <a:buFontTx/>
                        <a:buChar char="-"/>
                      </a:pPr>
                      <a:r>
                        <a:rPr lang="en-US" sz="2400" dirty="0"/>
                        <a:t>Access to very large pan European HPC resources, specialized by private and public users </a:t>
                      </a:r>
                    </a:p>
                    <a:p>
                      <a:pPr marL="285750" indent="-285750">
                        <a:buFontTx/>
                        <a:buChar char="-"/>
                      </a:pPr>
                      <a:r>
                        <a:rPr lang="en-US" sz="2400" dirty="0"/>
                        <a:t>HPC Master course</a:t>
                      </a:r>
                    </a:p>
                    <a:p>
                      <a:pPr marL="285750" indent="-285750">
                        <a:buFontTx/>
                        <a:buChar char="-"/>
                      </a:pPr>
                      <a:r>
                        <a:rPr lang="en-US" sz="2400" dirty="0"/>
                        <a:t>Self assessment tool</a:t>
                      </a:r>
                    </a:p>
                    <a:p>
                      <a:pPr marL="0" indent="0">
                        <a:buFontTx/>
                        <a:buNone/>
                      </a:pPr>
                      <a:endParaRPr lang="en-US" sz="2400" dirty="0"/>
                    </a:p>
                    <a:p>
                      <a:pPr marL="285750" indent="-285750">
                        <a:buFontTx/>
                        <a:buChar char="-"/>
                      </a:pPr>
                      <a:endParaRPr lang="en-US" sz="2400" dirty="0"/>
                    </a:p>
                  </a:txBody>
                  <a:tcPr/>
                </a:tc>
                <a:extLst>
                  <a:ext uri="{0D108BD9-81ED-4DB2-BD59-A6C34878D82A}">
                    <a16:rowId xmlns:a16="http://schemas.microsoft.com/office/drawing/2014/main" val="614587051"/>
                  </a:ext>
                </a:extLst>
              </a:tr>
            </a:tbl>
          </a:graphicData>
        </a:graphic>
      </p:graphicFrame>
    </p:spTree>
    <p:extLst>
      <p:ext uri="{BB962C8B-B14F-4D97-AF65-F5344CB8AC3E}">
        <p14:creationId xmlns:p14="http://schemas.microsoft.com/office/powerpoint/2010/main" val="320519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sz="2800" dirty="0"/>
              <a:t>HPC for the Greek Health and Life Sciences Sector</a:t>
            </a:r>
            <a:endParaRPr lang="de-DE" sz="2800" dirty="0"/>
          </a:p>
        </p:txBody>
      </p:sp>
      <p:sp>
        <p:nvSpPr>
          <p:cNvPr id="3" name="Inhaltsplatzhalter 2"/>
          <p:cNvSpPr>
            <a:spLocks noGrp="1"/>
          </p:cNvSpPr>
          <p:nvPr>
            <p:ph idx="1"/>
          </p:nvPr>
        </p:nvSpPr>
        <p:spPr>
          <a:xfrm>
            <a:off x="565453" y="3244463"/>
            <a:ext cx="10722429" cy="3183674"/>
          </a:xfrm>
        </p:spPr>
        <p:txBody>
          <a:bodyPr/>
          <a:lstStyle/>
          <a:p>
            <a:pPr algn="ctr"/>
            <a:r>
              <a:rPr lang="en-US" sz="2000" dirty="0"/>
              <a:t>Ilias Hatzakis – GRNET</a:t>
            </a:r>
          </a:p>
          <a:p>
            <a:pPr algn="ctr"/>
            <a:r>
              <a:rPr lang="en-US" sz="2000" dirty="0"/>
              <a:t>Xenia Ziouvelou – </a:t>
            </a:r>
            <a:r>
              <a:rPr lang="en-US" sz="2000" dirty="0" err="1"/>
              <a:t>Demokritos</a:t>
            </a:r>
            <a:endParaRPr lang="en-US" sz="2000" dirty="0"/>
          </a:p>
          <a:p>
            <a:pPr algn="ctr"/>
            <a:r>
              <a:rPr lang="en-US" sz="2000" dirty="0"/>
              <a:t>Pavlos Sermpezis – AUTH</a:t>
            </a:r>
          </a:p>
          <a:p>
            <a:pPr algn="ctr"/>
            <a:r>
              <a:rPr lang="en-US" sz="2000" dirty="0"/>
              <a:t>Lena </a:t>
            </a:r>
            <a:r>
              <a:rPr lang="en-US" sz="2000" dirty="0" err="1"/>
              <a:t>Kanellou</a:t>
            </a:r>
            <a:r>
              <a:rPr lang="en-US" sz="2000" dirty="0"/>
              <a:t> - FORTH / PRAXI</a:t>
            </a:r>
            <a:br>
              <a:rPr lang="de-DE" dirty="0"/>
            </a:br>
            <a:endParaRPr lang="de-DE" dirty="0"/>
          </a:p>
        </p:txBody>
      </p:sp>
      <p:sp>
        <p:nvSpPr>
          <p:cNvPr id="4" name="Inhaltsplatzhalter 3"/>
          <p:cNvSpPr>
            <a:spLocks noGrp="1"/>
          </p:cNvSpPr>
          <p:nvPr>
            <p:ph sz="quarter" idx="13"/>
          </p:nvPr>
        </p:nvSpPr>
        <p:spPr>
          <a:xfrm>
            <a:off x="917684" y="437356"/>
            <a:ext cx="8262938" cy="592138"/>
          </a:xfrm>
        </p:spPr>
        <p:txBody>
          <a:bodyPr>
            <a:noAutofit/>
          </a:bodyPr>
          <a:lstStyle/>
          <a:p>
            <a:pPr algn="ctr"/>
            <a:r>
              <a:rPr lang="en-US" sz="1800" dirty="0" err="1"/>
              <a:t>EuroCC</a:t>
            </a:r>
            <a:r>
              <a:rPr lang="en-US" sz="1800" dirty="0"/>
              <a:t> Thematic Event</a:t>
            </a:r>
            <a:br>
              <a:rPr lang="en-US" sz="1800" dirty="0"/>
            </a:br>
            <a:r>
              <a:rPr lang="en-US" sz="1800" dirty="0"/>
              <a:t>ICS-FORTH &amp; PRAXIS Network, </a:t>
            </a:r>
            <a:r>
              <a:rPr lang="de-DE" sz="1800" dirty="0"/>
              <a:t>June 17th</a:t>
            </a:r>
          </a:p>
        </p:txBody>
      </p:sp>
      <p:sp>
        <p:nvSpPr>
          <p:cNvPr id="5" name="Inhaltsplatzhalter 4"/>
          <p:cNvSpPr>
            <a:spLocks noGrp="1"/>
          </p:cNvSpPr>
          <p:nvPr>
            <p:ph sz="quarter" idx="14"/>
          </p:nvPr>
        </p:nvSpPr>
        <p:spPr/>
        <p:txBody>
          <a:bodyPr>
            <a:normAutofit lnSpcReduction="10000"/>
          </a:bodyPr>
          <a:lstStyle/>
          <a:p>
            <a:pPr algn="ctr"/>
            <a:r>
              <a:rPr lang="en-US" sz="3200" b="0" i="0" dirty="0"/>
              <a:t>EUROHPC JU/ </a:t>
            </a:r>
            <a:r>
              <a:rPr lang="en-US" sz="3200" b="0" i="0" dirty="0" err="1"/>
              <a:t>EuroCC</a:t>
            </a:r>
            <a:r>
              <a:rPr lang="en-US" sz="3200" b="0" i="0" dirty="0"/>
              <a:t> National Competence Centers/ </a:t>
            </a:r>
            <a:r>
              <a:rPr lang="en-US" sz="3200" b="0" i="0" dirty="0" err="1"/>
              <a:t>EuroCC@Greece</a:t>
            </a:r>
            <a:endParaRPr lang="de-DE" sz="3200" dirty="0"/>
          </a:p>
        </p:txBody>
      </p:sp>
    </p:spTree>
    <p:extLst>
      <p:ext uri="{BB962C8B-B14F-4D97-AF65-F5344CB8AC3E}">
        <p14:creationId xmlns:p14="http://schemas.microsoft.com/office/powerpoint/2010/main" val="293527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Stay informed and Connected!</a:t>
            </a:r>
          </a:p>
        </p:txBody>
      </p:sp>
      <p:pic>
        <p:nvPicPr>
          <p:cNvPr id="7" name="Content Placeholder 6">
            <a:extLst>
              <a:ext uri="{FF2B5EF4-FFF2-40B4-BE49-F238E27FC236}">
                <a16:creationId xmlns:a16="http://schemas.microsoft.com/office/drawing/2014/main" id="{54C8895C-4D1A-455A-9B70-66B0AA469600}"/>
              </a:ext>
            </a:extLst>
          </p:cNvPr>
          <p:cNvPicPr>
            <a:picLocks noGrp="1" noChangeAspect="1"/>
          </p:cNvPicPr>
          <p:nvPr>
            <p:ph idx="1"/>
          </p:nvPr>
        </p:nvPicPr>
        <p:blipFill>
          <a:blip r:embed="rId2"/>
          <a:stretch>
            <a:fillRect/>
          </a:stretch>
        </p:blipFill>
        <p:spPr>
          <a:xfrm>
            <a:off x="975432" y="1962895"/>
            <a:ext cx="9372218" cy="4512550"/>
          </a:xfrm>
        </p:spPr>
      </p:pic>
      <p:sp>
        <p:nvSpPr>
          <p:cNvPr id="4" name="Inhaltsplatzhalter 3"/>
          <p:cNvSpPr>
            <a:spLocks noGrp="1"/>
          </p:cNvSpPr>
          <p:nvPr>
            <p:ph sz="quarter" idx="13"/>
          </p:nvPr>
        </p:nvSpPr>
        <p:spPr/>
        <p:txBody>
          <a:bodyPr/>
          <a:lstStyle/>
          <a:p>
            <a:endParaRPr lang="de-DE" dirty="0"/>
          </a:p>
        </p:txBody>
      </p:sp>
      <p:sp>
        <p:nvSpPr>
          <p:cNvPr id="5" name="Inhaltsplatzhalter 4"/>
          <p:cNvSpPr>
            <a:spLocks noGrp="1"/>
          </p:cNvSpPr>
          <p:nvPr>
            <p:ph sz="quarter" idx="14"/>
          </p:nvPr>
        </p:nvSpPr>
        <p:spPr>
          <a:xfrm>
            <a:off x="668868" y="1483567"/>
            <a:ext cx="10684932" cy="592138"/>
          </a:xfrm>
        </p:spPr>
        <p:txBody>
          <a:bodyPr>
            <a:normAutofit/>
          </a:bodyPr>
          <a:lstStyle/>
          <a:p>
            <a:r>
              <a:rPr lang="en-US" b="0" dirty="0"/>
              <a:t>Become part of our </a:t>
            </a:r>
            <a:r>
              <a:rPr lang="en-US" dirty="0"/>
              <a:t>online community today and do not miss a thing</a:t>
            </a:r>
            <a:endParaRPr lang="en-US" b="0" i="0" dirty="0"/>
          </a:p>
        </p:txBody>
      </p:sp>
    </p:spTree>
    <p:extLst>
      <p:ext uri="{BB962C8B-B14F-4D97-AF65-F5344CB8AC3E}">
        <p14:creationId xmlns:p14="http://schemas.microsoft.com/office/powerpoint/2010/main" val="764430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323439"/>
          </a:xfrm>
          <a:prstGeom prst="rect">
            <a:avLst/>
          </a:prstGeom>
          <a:noFill/>
        </p:spPr>
        <p:txBody>
          <a:bodyPr wrap="square" rtlCol="0">
            <a:spAutoFit/>
          </a:bodyPr>
          <a:lstStyle/>
          <a:p>
            <a:pPr algn="just"/>
            <a:r>
              <a:rPr lang="en-US" sz="1600" dirty="0"/>
              <a:t>﻿This project has received funding from the European High-Performance Computing Joint Undertaking (JU) under grant agreement No 951732. The JU receives support from the European Union’s Horizon 2020 research and innovation </a:t>
            </a:r>
            <a:r>
              <a:rPr lang="en-US" sz="1600" dirty="0" err="1"/>
              <a:t>programme</a:t>
            </a:r>
            <a:r>
              <a:rPr lang="en-US" sz="1600" dirty="0"/>
              <a:t> and Germany, Bulgaria, Austria, Croatia, Cyprus, Czech Republic, Denmark, Estonia, Finland, Greece, Hungary, Ireland, Italy, Lithuania, Latvia, Poland, Portugal, Romania, Slovenia, Spain, Sweden, United Kingdom, France, Netherlands, Belgium, Luxembourg, Slovakia, Norway, Switzerland, Turkey, Republic of North Macedonia, Iceland, Montenegro</a:t>
            </a:r>
            <a:endParaRPr lang="de-DE" sz="1600" dirty="0"/>
          </a:p>
        </p:txBody>
      </p:sp>
      <p:sp>
        <p:nvSpPr>
          <p:cNvPr id="7" name="Textfeld 6"/>
          <p:cNvSpPr txBox="1"/>
          <p:nvPr/>
        </p:nvSpPr>
        <p:spPr>
          <a:xfrm>
            <a:off x="642938" y="1611105"/>
            <a:ext cx="10140525" cy="1015663"/>
          </a:xfrm>
          <a:prstGeom prst="rect">
            <a:avLst/>
          </a:prstGeom>
          <a:noFill/>
        </p:spPr>
        <p:txBody>
          <a:bodyPr wrap="square" rtlCol="0">
            <a:spAutoFit/>
          </a:bodyPr>
          <a:lstStyle/>
          <a:p>
            <a:r>
              <a:rPr lang="de-DE" sz="6000" b="1" dirty="0" err="1"/>
              <a:t>Thanks</a:t>
            </a:r>
            <a:r>
              <a:rPr lang="de-DE" sz="6000" b="1" dirty="0"/>
              <a:t>!</a:t>
            </a:r>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EFC7-D2C2-4768-AABE-E40712F3179F}"/>
              </a:ext>
            </a:extLst>
          </p:cNvPr>
          <p:cNvSpPr>
            <a:spLocks noGrp="1"/>
          </p:cNvSpPr>
          <p:nvPr>
            <p:ph type="title"/>
          </p:nvPr>
        </p:nvSpPr>
        <p:spPr>
          <a:xfrm>
            <a:off x="631371" y="441649"/>
            <a:ext cx="10515600" cy="1325563"/>
          </a:xfrm>
        </p:spPr>
        <p:txBody>
          <a:bodyPr/>
          <a:lstStyle/>
          <a:p>
            <a:pPr algn="ctr"/>
            <a:r>
              <a:rPr lang="en-US" sz="4000" dirty="0"/>
              <a:t>The </a:t>
            </a:r>
            <a:r>
              <a:rPr lang="en-US" sz="4000" dirty="0" err="1"/>
              <a:t>EuroHPC</a:t>
            </a:r>
            <a:r>
              <a:rPr lang="en-US" sz="4000" dirty="0"/>
              <a:t> Joint Undertaking</a:t>
            </a:r>
          </a:p>
        </p:txBody>
      </p:sp>
      <p:sp>
        <p:nvSpPr>
          <p:cNvPr id="3" name="Content Placeholder 2">
            <a:extLst>
              <a:ext uri="{FF2B5EF4-FFF2-40B4-BE49-F238E27FC236}">
                <a16:creationId xmlns:a16="http://schemas.microsoft.com/office/drawing/2014/main" id="{0E15ECD4-8BC3-4C0B-BA11-84928B754578}"/>
              </a:ext>
            </a:extLst>
          </p:cNvPr>
          <p:cNvSpPr>
            <a:spLocks noGrp="1"/>
          </p:cNvSpPr>
          <p:nvPr>
            <p:ph idx="1"/>
          </p:nvPr>
        </p:nvSpPr>
        <p:spPr>
          <a:xfrm>
            <a:off x="7103706" y="1368490"/>
            <a:ext cx="4298302" cy="4948560"/>
          </a:xfrm>
        </p:spPr>
        <p:txBody>
          <a:bodyPr>
            <a:normAutofit fontScale="47500" lnSpcReduction="20000"/>
          </a:bodyPr>
          <a:lstStyle/>
          <a:p>
            <a:r>
              <a:rPr lang="en-US" sz="3300" dirty="0"/>
              <a:t>Created in 2018</a:t>
            </a:r>
          </a:p>
          <a:p>
            <a:r>
              <a:rPr lang="en-US" sz="3300" dirty="0"/>
              <a:t>Aims to make Europe a world leader in high performance computing (HPC)</a:t>
            </a:r>
          </a:p>
          <a:p>
            <a:r>
              <a:rPr lang="en-US" sz="3300" dirty="0"/>
              <a:t>Develops a world-class supercomputing infrastructure, available to Europe's private and public users, scientific and industrial users everywhere in Europe</a:t>
            </a:r>
            <a:endParaRPr lang="en-US" sz="3300" b="1" dirty="0"/>
          </a:p>
          <a:p>
            <a:r>
              <a:rPr lang="en-US" sz="3300" dirty="0"/>
              <a:t>Stimulates a technology supply industry (from low-power processors to software and middleware, and their integration into supercomputing systems)</a:t>
            </a:r>
          </a:p>
          <a:p>
            <a:r>
              <a:rPr lang="en-US" sz="3300" dirty="0"/>
              <a:t>Supports research and innovation activities: developing and maintaining an innovative European supercomputing ecosystem, with emphasis to SMEs</a:t>
            </a:r>
          </a:p>
          <a:p>
            <a:r>
              <a:rPr lang="en-GB" sz="3300" dirty="0"/>
              <a:t>eases access to European HPC opportunities in different industrial sectors, delivering tailored solutions for a wide variety of users</a:t>
            </a:r>
            <a:r>
              <a:rPr lang="en-IE" sz="3300" dirty="0"/>
              <a:t>.</a:t>
            </a:r>
            <a:endParaRPr lang="en-US" sz="3300" dirty="0"/>
          </a:p>
          <a:p>
            <a:r>
              <a:rPr lang="en-US" sz="3300" dirty="0"/>
              <a:t>Strengthens the European knowledge base in HPC technologies and bridging the digital skills gap</a:t>
            </a:r>
          </a:p>
          <a:p>
            <a:endParaRPr lang="en-US" dirty="0"/>
          </a:p>
          <a:p>
            <a:endParaRPr lang="en-US" dirty="0"/>
          </a:p>
        </p:txBody>
      </p:sp>
      <p:pic>
        <p:nvPicPr>
          <p:cNvPr id="6" name="Picture 5">
            <a:extLst>
              <a:ext uri="{FF2B5EF4-FFF2-40B4-BE49-F238E27FC236}">
                <a16:creationId xmlns:a16="http://schemas.microsoft.com/office/drawing/2014/main" id="{72A3E367-F30F-494C-9369-99F1C5FB61DD}"/>
              </a:ext>
            </a:extLst>
          </p:cNvPr>
          <p:cNvPicPr>
            <a:picLocks noChangeAspect="1"/>
          </p:cNvPicPr>
          <p:nvPr/>
        </p:nvPicPr>
        <p:blipFill>
          <a:blip r:embed="rId2"/>
          <a:stretch>
            <a:fillRect/>
          </a:stretch>
        </p:blipFill>
        <p:spPr>
          <a:xfrm>
            <a:off x="255038" y="1368490"/>
            <a:ext cx="5797420" cy="4427547"/>
          </a:xfrm>
          <a:prstGeom prst="rect">
            <a:avLst/>
          </a:prstGeom>
        </p:spPr>
      </p:pic>
    </p:spTree>
    <p:extLst>
      <p:ext uri="{BB962C8B-B14F-4D97-AF65-F5344CB8AC3E}">
        <p14:creationId xmlns:p14="http://schemas.microsoft.com/office/powerpoint/2010/main" val="81993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EFC7-D2C2-4768-AABE-E40712F3179F}"/>
              </a:ext>
            </a:extLst>
          </p:cNvPr>
          <p:cNvSpPr>
            <a:spLocks noGrp="1"/>
          </p:cNvSpPr>
          <p:nvPr>
            <p:ph type="title"/>
          </p:nvPr>
        </p:nvSpPr>
        <p:spPr>
          <a:xfrm>
            <a:off x="631371" y="441649"/>
            <a:ext cx="10515600" cy="1325563"/>
          </a:xfrm>
        </p:spPr>
        <p:txBody>
          <a:bodyPr/>
          <a:lstStyle/>
          <a:p>
            <a:pPr algn="ctr"/>
            <a:r>
              <a:rPr lang="en-US" sz="4000" dirty="0"/>
              <a:t>The </a:t>
            </a:r>
            <a:r>
              <a:rPr lang="en-US" sz="4000" dirty="0" err="1"/>
              <a:t>EuroCC</a:t>
            </a:r>
            <a:r>
              <a:rPr lang="en-US" sz="4000" dirty="0"/>
              <a:t> Network</a:t>
            </a:r>
          </a:p>
        </p:txBody>
      </p:sp>
      <p:sp>
        <p:nvSpPr>
          <p:cNvPr id="3" name="Content Placeholder 2">
            <a:extLst>
              <a:ext uri="{FF2B5EF4-FFF2-40B4-BE49-F238E27FC236}">
                <a16:creationId xmlns:a16="http://schemas.microsoft.com/office/drawing/2014/main" id="{0E15ECD4-8BC3-4C0B-BA11-84928B754578}"/>
              </a:ext>
            </a:extLst>
          </p:cNvPr>
          <p:cNvSpPr>
            <a:spLocks noGrp="1"/>
          </p:cNvSpPr>
          <p:nvPr>
            <p:ph idx="1"/>
          </p:nvPr>
        </p:nvSpPr>
        <p:spPr>
          <a:xfrm>
            <a:off x="7103706" y="1368490"/>
            <a:ext cx="4298302" cy="4948560"/>
          </a:xfrm>
        </p:spPr>
        <p:txBody>
          <a:bodyPr>
            <a:normAutofit fontScale="62500" lnSpcReduction="20000"/>
          </a:bodyPr>
          <a:lstStyle/>
          <a:p>
            <a:r>
              <a:rPr lang="en-US" dirty="0"/>
              <a:t>Each of the 33 national competence </a:t>
            </a:r>
            <a:r>
              <a:rPr lang="en-US" dirty="0" err="1"/>
              <a:t>centres</a:t>
            </a:r>
            <a:r>
              <a:rPr lang="en-US" dirty="0"/>
              <a:t>, which will be part of the </a:t>
            </a:r>
            <a:r>
              <a:rPr lang="en-US" dirty="0" err="1"/>
              <a:t>EuroCC</a:t>
            </a:r>
            <a:r>
              <a:rPr lang="en-US" dirty="0"/>
              <a:t> network, will act locally to map available </a:t>
            </a:r>
            <a:r>
              <a:rPr lang="en-US" dirty="0">
                <a:hlinkClick r:id="rId2"/>
              </a:rPr>
              <a:t>HPC </a:t>
            </a:r>
            <a:r>
              <a:rPr lang="en-US" dirty="0"/>
              <a:t>competencies and identify existing knowledge gaps. The competence </a:t>
            </a:r>
            <a:r>
              <a:rPr lang="en-US" dirty="0" err="1"/>
              <a:t>centres</a:t>
            </a:r>
            <a:r>
              <a:rPr lang="en-US" dirty="0"/>
              <a:t> will coordinate HPC expertise at national level and ease access to European HPC opportunities for research and scientific users, public administration but also in different industrial sectors, delivering tailored solutions for a wide variety of users.</a:t>
            </a:r>
          </a:p>
          <a:p>
            <a:r>
              <a:rPr lang="en-US" dirty="0"/>
              <a:t>The ultimate objective of the projects is to ensure a coordinated and consistent high level of expertise across Europe in HPC and related disciplines such as high-performance data analytics (HPDA) and </a:t>
            </a:r>
            <a:r>
              <a:rPr lang="en-US" dirty="0">
                <a:hlinkClick r:id="rId3"/>
              </a:rPr>
              <a:t>artificial intelligence</a:t>
            </a:r>
            <a:r>
              <a:rPr lang="en-US" dirty="0"/>
              <a:t>. Such European knowledge and expertise are key to strengthen the European Union (EU) technological autonomy and competitiveness</a:t>
            </a:r>
          </a:p>
          <a:p>
            <a:endParaRPr lang="en-US" dirty="0"/>
          </a:p>
        </p:txBody>
      </p:sp>
      <p:pic>
        <p:nvPicPr>
          <p:cNvPr id="4" name="Picture 3">
            <a:extLst>
              <a:ext uri="{FF2B5EF4-FFF2-40B4-BE49-F238E27FC236}">
                <a16:creationId xmlns:a16="http://schemas.microsoft.com/office/drawing/2014/main" id="{F9621058-5B45-4E2D-A93F-007A38359E96}"/>
              </a:ext>
            </a:extLst>
          </p:cNvPr>
          <p:cNvPicPr>
            <a:picLocks noChangeAspect="1"/>
          </p:cNvPicPr>
          <p:nvPr/>
        </p:nvPicPr>
        <p:blipFill>
          <a:blip r:embed="rId4"/>
          <a:stretch>
            <a:fillRect/>
          </a:stretch>
        </p:blipFill>
        <p:spPr>
          <a:xfrm>
            <a:off x="376334" y="1413101"/>
            <a:ext cx="6102220" cy="4582036"/>
          </a:xfrm>
          <a:prstGeom prst="rect">
            <a:avLst/>
          </a:prstGeom>
        </p:spPr>
      </p:pic>
    </p:spTree>
    <p:extLst>
      <p:ext uri="{BB962C8B-B14F-4D97-AF65-F5344CB8AC3E}">
        <p14:creationId xmlns:p14="http://schemas.microsoft.com/office/powerpoint/2010/main" val="3609607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6CC1-DA39-4627-9132-0F4AFD1322AF}"/>
              </a:ext>
            </a:extLst>
          </p:cNvPr>
          <p:cNvSpPr>
            <a:spLocks noGrp="1"/>
          </p:cNvSpPr>
          <p:nvPr>
            <p:ph type="title"/>
          </p:nvPr>
        </p:nvSpPr>
        <p:spPr/>
        <p:txBody>
          <a:bodyPr/>
          <a:lstStyle/>
          <a:p>
            <a:pPr algn="ctr"/>
            <a:r>
              <a:rPr lang="en-US" sz="4000" dirty="0"/>
              <a:t>The </a:t>
            </a:r>
            <a:r>
              <a:rPr lang="en-US" sz="4000" dirty="0" err="1"/>
              <a:t>EuroCC@Greece</a:t>
            </a:r>
            <a:endParaRPr lang="en-US" sz="4000" dirty="0"/>
          </a:p>
        </p:txBody>
      </p:sp>
      <p:pic>
        <p:nvPicPr>
          <p:cNvPr id="6" name="Content Placeholder 5">
            <a:extLst>
              <a:ext uri="{FF2B5EF4-FFF2-40B4-BE49-F238E27FC236}">
                <a16:creationId xmlns:a16="http://schemas.microsoft.com/office/drawing/2014/main" id="{57624222-90F7-4764-9D33-52F33A705E38}"/>
              </a:ext>
            </a:extLst>
          </p:cNvPr>
          <p:cNvPicPr>
            <a:picLocks noGrp="1" noChangeAspect="1"/>
          </p:cNvPicPr>
          <p:nvPr>
            <p:ph idx="1"/>
          </p:nvPr>
        </p:nvPicPr>
        <p:blipFill>
          <a:blip r:embed="rId2"/>
          <a:stretch>
            <a:fillRect/>
          </a:stretch>
        </p:blipFill>
        <p:spPr>
          <a:xfrm>
            <a:off x="0" y="1352000"/>
            <a:ext cx="6307494" cy="5070388"/>
          </a:xfrm>
          <a:prstGeom prst="rect">
            <a:avLst/>
          </a:prstGeom>
        </p:spPr>
      </p:pic>
      <p:sp>
        <p:nvSpPr>
          <p:cNvPr id="5" name="Content Placeholder 4">
            <a:extLst>
              <a:ext uri="{FF2B5EF4-FFF2-40B4-BE49-F238E27FC236}">
                <a16:creationId xmlns:a16="http://schemas.microsoft.com/office/drawing/2014/main" id="{179FC8DF-0AB1-45B5-9E62-3EC67BFB1DAD}"/>
              </a:ext>
            </a:extLst>
          </p:cNvPr>
          <p:cNvSpPr>
            <a:spLocks noGrp="1"/>
          </p:cNvSpPr>
          <p:nvPr>
            <p:ph sz="quarter" idx="14"/>
          </p:nvPr>
        </p:nvSpPr>
        <p:spPr/>
        <p:txBody>
          <a:bodyPr/>
          <a:lstStyle/>
          <a:p>
            <a:endParaRPr lang="en-US" dirty="0"/>
          </a:p>
        </p:txBody>
      </p:sp>
      <p:sp>
        <p:nvSpPr>
          <p:cNvPr id="7" name="Content Placeholder 2">
            <a:extLst>
              <a:ext uri="{FF2B5EF4-FFF2-40B4-BE49-F238E27FC236}">
                <a16:creationId xmlns:a16="http://schemas.microsoft.com/office/drawing/2014/main" id="{0CCB88E3-E6E2-4D03-B56E-538718CE47F2}"/>
              </a:ext>
            </a:extLst>
          </p:cNvPr>
          <p:cNvSpPr txBox="1">
            <a:spLocks/>
          </p:cNvSpPr>
          <p:nvPr/>
        </p:nvSpPr>
        <p:spPr>
          <a:xfrm>
            <a:off x="6886166" y="1617306"/>
            <a:ext cx="4298302" cy="4948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Competence mapping</a:t>
            </a:r>
          </a:p>
          <a:p>
            <a:r>
              <a:rPr lang="en-US" dirty="0"/>
              <a:t>Training needs identification/ training provision/ skills development</a:t>
            </a:r>
          </a:p>
          <a:p>
            <a:r>
              <a:rPr lang="en-US" dirty="0"/>
              <a:t>Awareness/ dissemination</a:t>
            </a:r>
          </a:p>
          <a:p>
            <a:r>
              <a:rPr lang="en-US" dirty="0"/>
              <a:t>Collaboration with industry</a:t>
            </a:r>
          </a:p>
          <a:p>
            <a:r>
              <a:rPr lang="en-US" dirty="0"/>
              <a:t>Knowledge transfer</a:t>
            </a:r>
          </a:p>
          <a:p>
            <a:endParaRPr lang="en-US" dirty="0"/>
          </a:p>
          <a:p>
            <a:endParaRPr lang="en-US" dirty="0"/>
          </a:p>
        </p:txBody>
      </p:sp>
      <p:pic>
        <p:nvPicPr>
          <p:cNvPr id="8" name="Picture 7">
            <a:extLst>
              <a:ext uri="{FF2B5EF4-FFF2-40B4-BE49-F238E27FC236}">
                <a16:creationId xmlns:a16="http://schemas.microsoft.com/office/drawing/2014/main" id="{7D0BB08C-F7DE-4DFC-AB9D-11CE89644C0A}"/>
              </a:ext>
            </a:extLst>
          </p:cNvPr>
          <p:cNvPicPr>
            <a:picLocks noChangeAspect="1"/>
          </p:cNvPicPr>
          <p:nvPr/>
        </p:nvPicPr>
        <p:blipFill>
          <a:blip r:embed="rId3"/>
          <a:stretch>
            <a:fillRect/>
          </a:stretch>
        </p:blipFill>
        <p:spPr>
          <a:xfrm>
            <a:off x="6307494" y="5850266"/>
            <a:ext cx="5803641" cy="572122"/>
          </a:xfrm>
          <a:prstGeom prst="rect">
            <a:avLst/>
          </a:prstGeom>
        </p:spPr>
      </p:pic>
    </p:spTree>
    <p:extLst>
      <p:ext uri="{BB962C8B-B14F-4D97-AF65-F5344CB8AC3E}">
        <p14:creationId xmlns:p14="http://schemas.microsoft.com/office/powerpoint/2010/main" val="1128373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9BD2-9B29-4CDD-9B7F-846785F289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7E6626-E87C-4119-80C8-F7E78A38B675}"/>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E332CC04-C54B-4685-88BE-63B0560F77F5}"/>
              </a:ext>
            </a:extLst>
          </p:cNvPr>
          <p:cNvSpPr>
            <a:spLocks noGrp="1"/>
          </p:cNvSpPr>
          <p:nvPr>
            <p:ph sz="quarter" idx="13"/>
          </p:nvPr>
        </p:nvSpPr>
        <p:spPr/>
        <p:txBody>
          <a:bodyPr/>
          <a:lstStyle/>
          <a:p>
            <a:endParaRPr lang="en-US"/>
          </a:p>
        </p:txBody>
      </p:sp>
      <p:sp>
        <p:nvSpPr>
          <p:cNvPr id="5" name="Content Placeholder 4">
            <a:extLst>
              <a:ext uri="{FF2B5EF4-FFF2-40B4-BE49-F238E27FC236}">
                <a16:creationId xmlns:a16="http://schemas.microsoft.com/office/drawing/2014/main" id="{F90B2B77-D051-405F-8C0A-3F97F20F02AC}"/>
              </a:ext>
            </a:extLst>
          </p:cNvPr>
          <p:cNvSpPr>
            <a:spLocks noGrp="1"/>
          </p:cNvSpPr>
          <p:nvPr>
            <p:ph sz="quarter" idx="14"/>
          </p:nvPr>
        </p:nvSpPr>
        <p:spPr/>
        <p:txBody>
          <a:bodyPr/>
          <a:lstStyle/>
          <a:p>
            <a:endParaRPr lang="en-US"/>
          </a:p>
        </p:txBody>
      </p:sp>
      <p:pic>
        <p:nvPicPr>
          <p:cNvPr id="6" name="Picture 5" descr="https://lh3.googleusercontent.com/8_hHys30005tQvx4Qd2Gas0FsC-BEkPgh6h7Ki2nKvTjyXP6GA-iRiJVND3-wLBKKDI5QoDksjQ5LhJHttwYKiTxPTWv2FRzTWq20iY1bIkJqVKMJcQKhLfpz2Pnady2JcQZzLeY">
            <a:extLst>
              <a:ext uri="{FF2B5EF4-FFF2-40B4-BE49-F238E27FC236}">
                <a16:creationId xmlns:a16="http://schemas.microsoft.com/office/drawing/2014/main" id="{4DFD7DC9-BFF7-4774-B2E0-F7CBBB67190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9568" y="681037"/>
            <a:ext cx="9816431" cy="5517455"/>
          </a:xfrm>
          <a:prstGeom prst="rect">
            <a:avLst/>
          </a:prstGeom>
          <a:noFill/>
          <a:ln>
            <a:noFill/>
          </a:ln>
        </p:spPr>
      </p:pic>
    </p:spTree>
    <p:extLst>
      <p:ext uri="{BB962C8B-B14F-4D97-AF65-F5344CB8AC3E}">
        <p14:creationId xmlns:p14="http://schemas.microsoft.com/office/powerpoint/2010/main" val="853572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Stay informed and Connected!</a:t>
            </a:r>
          </a:p>
        </p:txBody>
      </p:sp>
      <p:pic>
        <p:nvPicPr>
          <p:cNvPr id="7" name="Content Placeholder 6">
            <a:extLst>
              <a:ext uri="{FF2B5EF4-FFF2-40B4-BE49-F238E27FC236}">
                <a16:creationId xmlns:a16="http://schemas.microsoft.com/office/drawing/2014/main" id="{54C8895C-4D1A-455A-9B70-66B0AA469600}"/>
              </a:ext>
            </a:extLst>
          </p:cNvPr>
          <p:cNvPicPr>
            <a:picLocks noGrp="1" noChangeAspect="1"/>
          </p:cNvPicPr>
          <p:nvPr>
            <p:ph idx="1"/>
          </p:nvPr>
        </p:nvPicPr>
        <p:blipFill>
          <a:blip r:embed="rId2"/>
          <a:stretch>
            <a:fillRect/>
          </a:stretch>
        </p:blipFill>
        <p:spPr>
          <a:xfrm>
            <a:off x="975432" y="1962895"/>
            <a:ext cx="9372218" cy="4512550"/>
          </a:xfrm>
        </p:spPr>
      </p:pic>
      <p:sp>
        <p:nvSpPr>
          <p:cNvPr id="4" name="Inhaltsplatzhalter 3"/>
          <p:cNvSpPr>
            <a:spLocks noGrp="1"/>
          </p:cNvSpPr>
          <p:nvPr>
            <p:ph sz="quarter" idx="13"/>
          </p:nvPr>
        </p:nvSpPr>
        <p:spPr/>
        <p:txBody>
          <a:bodyPr/>
          <a:lstStyle/>
          <a:p>
            <a:endParaRPr lang="de-DE" dirty="0"/>
          </a:p>
        </p:txBody>
      </p:sp>
      <p:sp>
        <p:nvSpPr>
          <p:cNvPr id="5" name="Inhaltsplatzhalter 4"/>
          <p:cNvSpPr>
            <a:spLocks noGrp="1"/>
          </p:cNvSpPr>
          <p:nvPr>
            <p:ph sz="quarter" idx="14"/>
          </p:nvPr>
        </p:nvSpPr>
        <p:spPr>
          <a:xfrm>
            <a:off x="668868" y="1483567"/>
            <a:ext cx="10684932" cy="592138"/>
          </a:xfrm>
        </p:spPr>
        <p:txBody>
          <a:bodyPr>
            <a:normAutofit/>
          </a:bodyPr>
          <a:lstStyle/>
          <a:p>
            <a:r>
              <a:rPr lang="en-US" b="0" dirty="0"/>
              <a:t>Become part of our </a:t>
            </a:r>
            <a:r>
              <a:rPr lang="en-US" dirty="0"/>
              <a:t>online community today and do not miss a thing</a:t>
            </a:r>
            <a:endParaRPr lang="en-US" b="0" i="0" dirty="0"/>
          </a:p>
        </p:txBody>
      </p:sp>
    </p:spTree>
    <p:extLst>
      <p:ext uri="{BB962C8B-B14F-4D97-AF65-F5344CB8AC3E}">
        <p14:creationId xmlns:p14="http://schemas.microsoft.com/office/powerpoint/2010/main" val="104390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9DED-C496-48EE-8BB3-F210D2505872}"/>
              </a:ext>
            </a:extLst>
          </p:cNvPr>
          <p:cNvSpPr>
            <a:spLocks noGrp="1"/>
          </p:cNvSpPr>
          <p:nvPr>
            <p:ph type="title"/>
          </p:nvPr>
        </p:nvSpPr>
        <p:spPr/>
        <p:txBody>
          <a:bodyPr/>
          <a:lstStyle/>
          <a:p>
            <a:r>
              <a:rPr lang="en-US" dirty="0"/>
              <a:t>Twitter, LinkedIn accounts</a:t>
            </a:r>
          </a:p>
        </p:txBody>
      </p:sp>
      <p:sp>
        <p:nvSpPr>
          <p:cNvPr id="3" name="Content Placeholder 2">
            <a:extLst>
              <a:ext uri="{FF2B5EF4-FFF2-40B4-BE49-F238E27FC236}">
                <a16:creationId xmlns:a16="http://schemas.microsoft.com/office/drawing/2014/main" id="{DFCC5387-E7FF-4C44-BE82-5DCD6D4559C3}"/>
              </a:ext>
            </a:extLst>
          </p:cNvPr>
          <p:cNvSpPr>
            <a:spLocks noGrp="1"/>
          </p:cNvSpPr>
          <p:nvPr>
            <p:ph idx="1"/>
          </p:nvPr>
        </p:nvSpPr>
        <p:spPr/>
        <p:txBody>
          <a:bodyPr/>
          <a:lstStyle/>
          <a:p>
            <a:endParaRPr lang="en-US" dirty="0"/>
          </a:p>
        </p:txBody>
      </p:sp>
      <p:sp>
        <p:nvSpPr>
          <p:cNvPr id="4" name="Content Placeholder 3">
            <a:extLst>
              <a:ext uri="{FF2B5EF4-FFF2-40B4-BE49-F238E27FC236}">
                <a16:creationId xmlns:a16="http://schemas.microsoft.com/office/drawing/2014/main" id="{0F2BEF13-3848-46E8-9D5F-46BDF8FF1F76}"/>
              </a:ext>
            </a:extLst>
          </p:cNvPr>
          <p:cNvSpPr>
            <a:spLocks noGrp="1"/>
          </p:cNvSpPr>
          <p:nvPr>
            <p:ph sz="quarter" idx="13"/>
          </p:nvPr>
        </p:nvSpPr>
        <p:spPr/>
        <p:txBody>
          <a:bodyPr/>
          <a:lstStyle/>
          <a:p>
            <a:r>
              <a:rPr lang="en-US" dirty="0"/>
              <a:t>Twitter: @</a:t>
            </a:r>
            <a:r>
              <a:rPr lang="en-US" dirty="0" err="1"/>
              <a:t>EuroCC_Greece</a:t>
            </a:r>
            <a:r>
              <a:rPr lang="en-US" dirty="0"/>
              <a:t>,  LinkedIn: @EuroCC-Greece</a:t>
            </a:r>
          </a:p>
        </p:txBody>
      </p:sp>
      <p:sp>
        <p:nvSpPr>
          <p:cNvPr id="5" name="Content Placeholder 4">
            <a:extLst>
              <a:ext uri="{FF2B5EF4-FFF2-40B4-BE49-F238E27FC236}">
                <a16:creationId xmlns:a16="http://schemas.microsoft.com/office/drawing/2014/main" id="{76817585-4917-427A-A65C-E802E7FB9B6A}"/>
              </a:ext>
            </a:extLst>
          </p:cNvPr>
          <p:cNvSpPr>
            <a:spLocks noGrp="1"/>
          </p:cNvSpPr>
          <p:nvPr>
            <p:ph sz="quarter" idx="14"/>
          </p:nvPr>
        </p:nvSpPr>
        <p:spPr/>
        <p:txBody>
          <a:bodyPr/>
          <a:lstStyle/>
          <a:p>
            <a:endParaRPr lang="en-US" dirty="0"/>
          </a:p>
        </p:txBody>
      </p:sp>
      <p:pic>
        <p:nvPicPr>
          <p:cNvPr id="9" name="Picture 8">
            <a:extLst>
              <a:ext uri="{FF2B5EF4-FFF2-40B4-BE49-F238E27FC236}">
                <a16:creationId xmlns:a16="http://schemas.microsoft.com/office/drawing/2014/main" id="{A38F9A87-AFA1-4CF5-8D31-534CCBA8209B}"/>
              </a:ext>
            </a:extLst>
          </p:cNvPr>
          <p:cNvPicPr>
            <a:picLocks noChangeAspect="1"/>
          </p:cNvPicPr>
          <p:nvPr/>
        </p:nvPicPr>
        <p:blipFill rotWithShape="1">
          <a:blip r:embed="rId2"/>
          <a:srcRect l="15536" t="5034" r="36555" b="4762"/>
          <a:stretch/>
        </p:blipFill>
        <p:spPr>
          <a:xfrm>
            <a:off x="416293" y="1419563"/>
            <a:ext cx="4751954" cy="5032820"/>
          </a:xfrm>
          <a:prstGeom prst="rect">
            <a:avLst/>
          </a:prstGeom>
        </p:spPr>
      </p:pic>
      <p:pic>
        <p:nvPicPr>
          <p:cNvPr id="11" name="Content Placeholder 5">
            <a:extLst>
              <a:ext uri="{FF2B5EF4-FFF2-40B4-BE49-F238E27FC236}">
                <a16:creationId xmlns:a16="http://schemas.microsoft.com/office/drawing/2014/main" id="{B1C4B5BB-DDF4-4F5C-8607-36E3F9D394CB}"/>
              </a:ext>
            </a:extLst>
          </p:cNvPr>
          <p:cNvPicPr>
            <a:picLocks noChangeAspect="1"/>
          </p:cNvPicPr>
          <p:nvPr/>
        </p:nvPicPr>
        <p:blipFill>
          <a:blip r:embed="rId3"/>
          <a:stretch>
            <a:fillRect/>
          </a:stretch>
        </p:blipFill>
        <p:spPr>
          <a:xfrm>
            <a:off x="5523722" y="1419563"/>
            <a:ext cx="6448442" cy="5017576"/>
          </a:xfrm>
          <a:prstGeom prst="rect">
            <a:avLst/>
          </a:prstGeom>
        </p:spPr>
      </p:pic>
    </p:spTree>
    <p:extLst>
      <p:ext uri="{BB962C8B-B14F-4D97-AF65-F5344CB8AC3E}">
        <p14:creationId xmlns:p14="http://schemas.microsoft.com/office/powerpoint/2010/main" val="494433452"/>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{CC8D96DF-BFDC-D141-B11D-8656AFB2D7A8}tf10001122</Template>
  <TotalTime>799</TotalTime>
  <Words>1122</Words>
  <Application>Microsoft Office PowerPoint</Application>
  <PresentationFormat>Widescreen</PresentationFormat>
  <Paragraphs>127</Paragraphs>
  <Slides>31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Calibri Light</vt:lpstr>
      <vt:lpstr>Cantarell Regular</vt:lpstr>
      <vt:lpstr>Benutzerdefiniertes Design</vt:lpstr>
      <vt:lpstr>Office</vt:lpstr>
      <vt:lpstr>PowerPoint Presentation</vt:lpstr>
      <vt:lpstr>PowerPoint Presentation</vt:lpstr>
      <vt:lpstr>HPC for the Greek Health and Life Sciences Sector</vt:lpstr>
      <vt:lpstr>The EuroHPC Joint Undertaking</vt:lpstr>
      <vt:lpstr>The EuroCC Network</vt:lpstr>
      <vt:lpstr>The EuroCC@Greece</vt:lpstr>
      <vt:lpstr>PowerPoint Presentation</vt:lpstr>
      <vt:lpstr>Stay informed and Connected!</vt:lpstr>
      <vt:lpstr>Twitter, LinkedIn accounts</vt:lpstr>
      <vt:lpstr>Subscribe: eurocc-greece.gr/newsletter</vt:lpstr>
      <vt:lpstr>Consortium partners </vt:lpstr>
      <vt:lpstr>Mapping HPC, AI, HPDA Training in Greece</vt:lpstr>
      <vt:lpstr>Training Mapping Framework </vt:lpstr>
      <vt:lpstr>Training Mapping Survey in Greece: HPC, HPDA, AI</vt:lpstr>
      <vt:lpstr>PowerPoint Presentation</vt:lpstr>
      <vt:lpstr>Training Mapping Survey in Greece: HPC, HPDA, AI</vt:lpstr>
      <vt:lpstr>Training Mapping Survey in Greece: HPC, HPDA, AI</vt:lpstr>
      <vt:lpstr>Training Mapping Survey in Greece: HPC, HPDA, AI</vt:lpstr>
      <vt:lpstr>PowerPoint Presentation</vt:lpstr>
      <vt:lpstr>PowerPoint Presentation</vt:lpstr>
      <vt:lpstr>PowerPoint Presentation</vt:lpstr>
      <vt:lpstr>PowerPoint Presentation</vt:lpstr>
      <vt:lpstr>PowerPoint Presentation</vt:lpstr>
      <vt:lpstr>Mapping HPC, AI, HPDA Training in Greece</vt:lpstr>
      <vt:lpstr> </vt:lpstr>
      <vt:lpstr> </vt:lpstr>
      <vt:lpstr>View providers (for users) </vt:lpstr>
      <vt:lpstr>Register now!  </vt:lpstr>
      <vt:lpstr>What’s in it for you?   </vt:lpstr>
      <vt:lpstr>Stay informed and Connected!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Ilias Hatzakis</cp:lastModifiedBy>
  <cp:revision>83</cp:revision>
  <dcterms:created xsi:type="dcterms:W3CDTF">2020-06-25T08:10:04Z</dcterms:created>
  <dcterms:modified xsi:type="dcterms:W3CDTF">2021-06-17T12:48:15Z</dcterms:modified>
</cp:coreProperties>
</file>