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Lst>
  <p:notesMasterIdLst>
    <p:notesMasterId r:id="rId16"/>
  </p:notesMasterIdLst>
  <p:sldIdLst>
    <p:sldId id="256" r:id="rId3"/>
    <p:sldId id="264" r:id="rId4"/>
    <p:sldId id="299" r:id="rId5"/>
    <p:sldId id="300" r:id="rId6"/>
    <p:sldId id="301" r:id="rId7"/>
    <p:sldId id="302" r:id="rId8"/>
    <p:sldId id="304" r:id="rId9"/>
    <p:sldId id="312" r:id="rId10"/>
    <p:sldId id="313" r:id="rId11"/>
    <p:sldId id="314" r:id="rId12"/>
    <p:sldId id="315" r:id="rId13"/>
    <p:sldId id="318" r:id="rId14"/>
    <p:sldId id="317" r:id="rId15"/>
  </p:sldIdLst>
  <p:sldSz cx="9144000" cy="6858000" type="screen4x3"/>
  <p:notesSz cx="6858000" cy="9144000"/>
  <p:defaultTextStyle>
    <a:defPPr>
      <a:defRPr lang="en-GB"/>
    </a:defPPr>
    <a:lvl1pPr algn="l">
      <a:spcBef>
        <a:spcPts val="0"/>
      </a:spcBef>
      <a:spcAft>
        <a:spcPts val="0"/>
      </a:spcAft>
      <a:defRPr sz="7600" b="1">
        <a:solidFill>
          <a:srgbClr val="FFD624"/>
        </a:solidFill>
        <a:latin typeface="Verdana"/>
        <a:ea typeface="+mn-ea"/>
        <a:cs typeface="+mn-cs"/>
      </a:defRPr>
    </a:lvl1pPr>
    <a:lvl2pPr marL="457200" algn="l">
      <a:spcBef>
        <a:spcPts val="0"/>
      </a:spcBef>
      <a:spcAft>
        <a:spcPts val="0"/>
      </a:spcAft>
      <a:defRPr sz="7600" b="1">
        <a:solidFill>
          <a:srgbClr val="FFD624"/>
        </a:solidFill>
        <a:latin typeface="Verdana"/>
        <a:ea typeface="+mn-ea"/>
        <a:cs typeface="+mn-cs"/>
      </a:defRPr>
    </a:lvl2pPr>
    <a:lvl3pPr marL="914400" algn="l">
      <a:spcBef>
        <a:spcPts val="0"/>
      </a:spcBef>
      <a:spcAft>
        <a:spcPts val="0"/>
      </a:spcAft>
      <a:defRPr sz="7600" b="1">
        <a:solidFill>
          <a:srgbClr val="FFD624"/>
        </a:solidFill>
        <a:latin typeface="Verdana"/>
        <a:ea typeface="+mn-ea"/>
        <a:cs typeface="+mn-cs"/>
      </a:defRPr>
    </a:lvl3pPr>
    <a:lvl4pPr marL="1371600" algn="l">
      <a:spcBef>
        <a:spcPts val="0"/>
      </a:spcBef>
      <a:spcAft>
        <a:spcPts val="0"/>
      </a:spcAft>
      <a:defRPr sz="7600" b="1">
        <a:solidFill>
          <a:srgbClr val="FFD624"/>
        </a:solidFill>
        <a:latin typeface="Verdana"/>
        <a:ea typeface="+mn-ea"/>
        <a:cs typeface="+mn-cs"/>
      </a:defRPr>
    </a:lvl4pPr>
    <a:lvl5pPr marL="1828800" algn="l">
      <a:spcBef>
        <a:spcPts val="0"/>
      </a:spcBef>
      <a:spcAft>
        <a:spcPts val="0"/>
      </a:spcAft>
      <a:defRPr sz="7600" b="1">
        <a:solidFill>
          <a:srgbClr val="FFD624"/>
        </a:solidFill>
        <a:latin typeface="Verdana"/>
        <a:ea typeface="+mn-ea"/>
        <a:cs typeface="+mn-cs"/>
      </a:defRPr>
    </a:lvl5pPr>
    <a:lvl6pPr marL="2286000" algn="l" defTabSz="914400">
      <a:defRPr sz="7600" b="1">
        <a:solidFill>
          <a:srgbClr val="FFD624"/>
        </a:solidFill>
        <a:latin typeface="Verdana"/>
        <a:ea typeface="+mn-ea"/>
        <a:cs typeface="+mn-cs"/>
      </a:defRPr>
    </a:lvl6pPr>
    <a:lvl7pPr marL="2743200" algn="l" defTabSz="914400">
      <a:defRPr sz="7600" b="1">
        <a:solidFill>
          <a:srgbClr val="FFD624"/>
        </a:solidFill>
        <a:latin typeface="Verdana"/>
        <a:ea typeface="+mn-ea"/>
        <a:cs typeface="+mn-cs"/>
      </a:defRPr>
    </a:lvl7pPr>
    <a:lvl8pPr marL="3200400" algn="l" defTabSz="914400">
      <a:defRPr sz="7600" b="1">
        <a:solidFill>
          <a:srgbClr val="FFD624"/>
        </a:solidFill>
        <a:latin typeface="Verdana"/>
        <a:ea typeface="+mn-ea"/>
        <a:cs typeface="+mn-cs"/>
      </a:defRPr>
    </a:lvl8pPr>
    <a:lvl9pPr marL="3657600" algn="l" defTabSz="914400">
      <a:defRPr sz="7600" b="1">
        <a:solidFill>
          <a:srgbClr val="FFD624"/>
        </a:solidFill>
        <a:latin typeface="Verdana"/>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7E"/>
    <a:srgbClr val="000080"/>
    <a:srgbClr val="0F80FF"/>
    <a:srgbClr val="603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744" y="-112"/>
      </p:cViewPr>
      <p:guideLst>
        <p:guide orient="horz" pos="391"/>
        <p:guide pos="564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7723E5-8839-1D43-BECE-98B145FDC8A5}" type="datetimeFigureOut">
              <a:rPr lang="en-US" smtClean="0"/>
              <a:t>6/16/21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C4766B-8578-464E-BDB5-7FADF72F520F}" type="slidenum">
              <a:rPr lang="en-US" smtClean="0"/>
              <a:t>‹#›</a:t>
            </a:fld>
            <a:endParaRPr lang="en-US"/>
          </a:p>
        </p:txBody>
      </p:sp>
    </p:spTree>
    <p:extLst>
      <p:ext uri="{BB962C8B-B14F-4D97-AF65-F5344CB8AC3E}">
        <p14:creationId xmlns:p14="http://schemas.microsoft.com/office/powerpoint/2010/main" val="5842842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Hello, I am Zoe Cournia and together with my INFRAG Industry working </a:t>
            </a:r>
            <a:r>
              <a:rPr lang="en-US" dirty="0" err="1" smtClean="0"/>
              <a:t>gorup</a:t>
            </a:r>
            <a:r>
              <a:rPr lang="en-US" dirty="0" smtClean="0"/>
              <a:t> co-chair, I would like to welcome you to </a:t>
            </a:r>
            <a:r>
              <a:rPr lang="en-US" baseline="0" dirty="0" err="1" smtClean="0"/>
              <a:t>EuroHPC</a:t>
            </a:r>
            <a:r>
              <a:rPr lang="en-US" baseline="0" dirty="0" smtClean="0"/>
              <a:t> Workshop on Industrial User needs. In this introductory talk, we will introduce the aims of the workshop and briefly present the </a:t>
            </a:r>
            <a:r>
              <a:rPr lang="en-GB" sz="1200" dirty="0" smtClean="0"/>
              <a:t>INFRAG Industrial Working Group Findings</a:t>
            </a:r>
          </a:p>
          <a:p>
            <a:endParaRPr lang="en-US" dirty="0"/>
          </a:p>
        </p:txBody>
      </p:sp>
      <p:sp>
        <p:nvSpPr>
          <p:cNvPr id="4" name="Slide Number Placeholder 3"/>
          <p:cNvSpPr>
            <a:spLocks noGrp="1"/>
          </p:cNvSpPr>
          <p:nvPr>
            <p:ph type="sldNum" sz="quarter" idx="10"/>
          </p:nvPr>
        </p:nvSpPr>
        <p:spPr/>
        <p:txBody>
          <a:bodyPr/>
          <a:lstStyle/>
          <a:p>
            <a:fld id="{A2C4766B-8578-464E-BDB5-7FADF72F520F}" type="slidenum">
              <a:rPr lang="en-US" smtClean="0"/>
              <a:t>1</a:t>
            </a:fld>
            <a:endParaRPr lang="en-US"/>
          </a:p>
        </p:txBody>
      </p:sp>
    </p:spTree>
    <p:extLst>
      <p:ext uri="{BB962C8B-B14F-4D97-AF65-F5344CB8AC3E}">
        <p14:creationId xmlns:p14="http://schemas.microsoft.com/office/powerpoint/2010/main" val="2425539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scope</a:t>
            </a:r>
            <a:r>
              <a:rPr lang="en-US" baseline="0" dirty="0" smtClean="0"/>
              <a:t> of this workshop is to address the Industrial User requirements, where we will hear the perspectives from Big Industry, SMEs, ISVs, and Community representatives. In this talk we will introduce the Industry working group of the Infrastructure Advisory Group of </a:t>
            </a:r>
            <a:r>
              <a:rPr lang="en-US" baseline="0" dirty="0" err="1" smtClean="0"/>
              <a:t>EuroHPC</a:t>
            </a:r>
            <a:r>
              <a:rPr lang="en-US" baseline="0" dirty="0" smtClean="0"/>
              <a:t> JU, the relation to the MSA and the </a:t>
            </a:r>
            <a:r>
              <a:rPr lang="en-US" sz="1200" i="0" dirty="0" smtClean="0">
                <a:latin typeface="+mn-lt"/>
                <a:cs typeface="Calibri"/>
              </a:rPr>
              <a:t>INFRAG Industrial User Group </a:t>
            </a:r>
            <a:r>
              <a:rPr lang="en-US" sz="1200" i="0" dirty="0" err="1" smtClean="0">
                <a:latin typeface="+mn-lt"/>
                <a:cs typeface="Calibri"/>
              </a:rPr>
              <a:t>Workplan</a:t>
            </a:r>
            <a:r>
              <a:rPr lang="en-US" sz="1200" i="0" dirty="0" smtClean="0">
                <a:latin typeface="+mn-lt"/>
                <a:cs typeface="Calibri"/>
              </a:rPr>
              <a:t>, which is based in</a:t>
            </a:r>
            <a:r>
              <a:rPr lang="en-US" sz="1200" i="0" baseline="0" dirty="0" smtClean="0">
                <a:latin typeface="+mn-lt"/>
                <a:cs typeface="Calibri"/>
              </a:rPr>
              <a:t> the five pillars of the MSA: Infrastructure, </a:t>
            </a:r>
            <a:r>
              <a:rPr lang="en-US" sz="1200" i="0" baseline="0" dirty="0" err="1" smtClean="0">
                <a:latin typeface="+mn-lt"/>
                <a:cs typeface="Calibri"/>
              </a:rPr>
              <a:t>Tehcnologies</a:t>
            </a:r>
            <a:r>
              <a:rPr lang="en-US" sz="1200" i="0" baseline="0" dirty="0" smtClean="0">
                <a:latin typeface="+mn-lt"/>
                <a:cs typeface="Calibri"/>
              </a:rPr>
              <a:t>, Federation and Services , applications, and Leadership in HPC use and skills.</a:t>
            </a:r>
            <a:endParaRPr lang="en-US" sz="1200" i="0" dirty="0" smtClean="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A2C4766B-8578-464E-BDB5-7FADF72F520F}" type="slidenum">
              <a:rPr lang="en-US" smtClean="0"/>
              <a:t>2</a:t>
            </a:fld>
            <a:endParaRPr lang="en-US"/>
          </a:p>
        </p:txBody>
      </p:sp>
    </p:spTree>
    <p:extLst>
      <p:ext uri="{BB962C8B-B14F-4D97-AF65-F5344CB8AC3E}">
        <p14:creationId xmlns:p14="http://schemas.microsoft.com/office/powerpoint/2010/main" val="2198490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EU's multiannual financial framework (MFF) for 2021-2027.</a:t>
            </a:r>
          </a:p>
          <a:p>
            <a:endParaRPr lang="en-US" dirty="0"/>
          </a:p>
        </p:txBody>
      </p:sp>
      <p:sp>
        <p:nvSpPr>
          <p:cNvPr id="4" name="Slide Number Placeholder 3"/>
          <p:cNvSpPr>
            <a:spLocks noGrp="1"/>
          </p:cNvSpPr>
          <p:nvPr>
            <p:ph type="sldNum" sz="quarter" idx="10"/>
          </p:nvPr>
        </p:nvSpPr>
        <p:spPr/>
        <p:txBody>
          <a:bodyPr/>
          <a:lstStyle/>
          <a:p>
            <a:fld id="{A2C4766B-8578-464E-BDB5-7FADF72F520F}" type="slidenum">
              <a:rPr lang="en-US" smtClean="0"/>
              <a:t>8</a:t>
            </a:fld>
            <a:endParaRPr lang="en-US"/>
          </a:p>
        </p:txBody>
      </p:sp>
    </p:spTree>
    <p:extLst>
      <p:ext uri="{BB962C8B-B14F-4D97-AF65-F5344CB8AC3E}">
        <p14:creationId xmlns:p14="http://schemas.microsoft.com/office/powerpoint/2010/main" val="2682921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secHead" preserve="1" userDrawn="1">
  <p:cSld name="Section Header">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716423" y="2708920"/>
            <a:ext cx="7772400" cy="1362075"/>
          </a:xfrm>
        </p:spPr>
        <p:txBody>
          <a:bodyPr anchor="t"/>
          <a:lstStyle>
            <a:lvl1pPr algn="l">
              <a:defRPr sz="3600" b="1" cap="none"/>
            </a:lvl1pPr>
          </a:lstStyle>
          <a:p>
            <a:pPr>
              <a:defRPr/>
            </a:pPr>
            <a:r>
              <a:rPr lang="en-US"/>
              <a:t>Click to edit Master title style</a:t>
            </a:r>
            <a:endParaRPr lang="en-GB"/>
          </a:p>
        </p:txBody>
      </p:sp>
      <p:sp>
        <p:nvSpPr>
          <p:cNvPr id="5" name="Text Placeholder 2"/>
          <p:cNvSpPr>
            <a:spLocks noGrp="1"/>
          </p:cNvSpPr>
          <p:nvPr>
            <p:ph type="body" idx="1"/>
          </p:nvPr>
        </p:nvSpPr>
        <p:spPr bwMode="auto">
          <a:xfrm>
            <a:off x="716423" y="4077072"/>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defRPr/>
            </a:pPr>
            <a:r>
              <a:rPr lang="en-US"/>
              <a:t>Click to edit Master text styles</a:t>
            </a:r>
            <a:endParaRPr/>
          </a:p>
        </p:txBody>
      </p:sp>
      <p:pic>
        <p:nvPicPr>
          <p:cNvPr id="6" name="Picture 7"/>
          <p:cNvPicPr>
            <a:picLocks noChangeAspect="1"/>
          </p:cNvPicPr>
          <p:nvPr userDrawn="1"/>
        </p:nvPicPr>
        <p:blipFill>
          <a:blip r:embed="rId2"/>
          <a:stretch/>
        </p:blipFill>
        <p:spPr bwMode="auto">
          <a:xfrm>
            <a:off x="2161175" y="0"/>
            <a:ext cx="4882896" cy="212140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468838"/>
            <a:ext cx="6480720" cy="93662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00808"/>
            <a:ext cx="8219256" cy="43205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baseline="0"/>
            </a:lvl1pPr>
          </a:lstStyle>
          <a:p>
            <a:pPr>
              <a:defRPr/>
            </a:pPr>
            <a:fld id="{72CDA757-DEC8-431A-8A78-9AF49282729F}" type="slidenum">
              <a:rPr lang="en-GB" smtClean="0"/>
              <a:pPr>
                <a:defRPr/>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2552" y="0"/>
            <a:ext cx="2441448" cy="1060704"/>
          </a:xfrm>
          <a:prstGeom prst="rect">
            <a:avLst/>
          </a:prstGeom>
        </p:spPr>
      </p:pic>
    </p:spTree>
    <p:extLst>
      <p:ext uri="{BB962C8B-B14F-4D97-AF65-F5344CB8AC3E}">
        <p14:creationId xmlns:p14="http://schemas.microsoft.com/office/powerpoint/2010/main" val="2276066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6423" y="2708920"/>
            <a:ext cx="7772400" cy="1362075"/>
          </a:xfrm>
        </p:spPr>
        <p:txBody>
          <a:bodyPr anchor="t"/>
          <a:lstStyle>
            <a:lvl1pPr algn="l">
              <a:defRPr sz="3600" b="1" cap="none" baseline="0"/>
            </a:lvl1pPr>
          </a:lstStyle>
          <a:p>
            <a:r>
              <a:rPr lang="en-US" dirty="0"/>
              <a:t>Click to edit Master title style</a:t>
            </a:r>
            <a:endParaRPr lang="en-GB" dirty="0"/>
          </a:p>
        </p:txBody>
      </p:sp>
      <p:sp>
        <p:nvSpPr>
          <p:cNvPr id="3" name="Text Placeholder 2"/>
          <p:cNvSpPr>
            <a:spLocks noGrp="1"/>
          </p:cNvSpPr>
          <p:nvPr>
            <p:ph type="body" idx="1"/>
          </p:nvPr>
        </p:nvSpPr>
        <p:spPr>
          <a:xfrm>
            <a:off x="716423" y="4077072"/>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61175" y="0"/>
            <a:ext cx="4882896" cy="2121408"/>
          </a:xfrm>
          <a:prstGeom prst="rect">
            <a:avLst/>
          </a:prstGeom>
        </p:spPr>
      </p:pic>
    </p:spTree>
    <p:extLst>
      <p:ext uri="{BB962C8B-B14F-4D97-AF65-F5344CB8AC3E}">
        <p14:creationId xmlns:p14="http://schemas.microsoft.com/office/powerpoint/2010/main" val="1601971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468838"/>
            <a:ext cx="6480720" cy="936625"/>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700808"/>
            <a:ext cx="8219256" cy="43205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latin typeface="Verdana"/>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a:solidFill>
                <a:srgbClr val="000000"/>
              </a:solidFill>
              <a:latin typeface="Verdana"/>
            </a:endParaRPr>
          </a:p>
        </p:txBody>
      </p:sp>
      <p:sp>
        <p:nvSpPr>
          <p:cNvPr id="7" name="Rectangle 6"/>
          <p:cNvSpPr>
            <a:spLocks noGrp="1" noChangeArrowheads="1"/>
          </p:cNvSpPr>
          <p:nvPr>
            <p:ph type="sldNum" sz="quarter" idx="12"/>
          </p:nvPr>
        </p:nvSpPr>
        <p:spPr>
          <a:ln/>
        </p:spPr>
        <p:txBody>
          <a:bodyPr/>
          <a:lstStyle>
            <a:lvl1pPr>
              <a:defRPr baseline="0"/>
            </a:lvl1pPr>
          </a:lstStyle>
          <a:p>
            <a:pPr>
              <a:defRPr/>
            </a:pPr>
            <a:fld id="{72CDA757-DEC8-431A-8A78-9AF49282729F}" type="slidenum">
              <a:rPr lang="en-GB" smtClean="0">
                <a:solidFill>
                  <a:srgbClr val="000000"/>
                </a:solidFill>
              </a:rPr>
              <a:pPr>
                <a:defRPr/>
              </a:pPr>
              <a:t>‹#›</a:t>
            </a:fld>
            <a:endParaRPr lang="en-GB" dirty="0">
              <a:solidFill>
                <a:srgbClr val="00000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2552" y="0"/>
            <a:ext cx="2441448" cy="1060704"/>
          </a:xfrm>
          <a:prstGeom prst="rect">
            <a:avLst/>
          </a:prstGeom>
        </p:spPr>
      </p:pic>
    </p:spTree>
    <p:extLst>
      <p:ext uri="{BB962C8B-B14F-4D97-AF65-F5344CB8AC3E}">
        <p14:creationId xmlns:p14="http://schemas.microsoft.com/office/powerpoint/2010/main" val="2128018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latin typeface="Verdana"/>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a:solidFill>
                <a:srgbClr val="000000"/>
              </a:solidFill>
              <a:latin typeface="Verdana"/>
            </a:endParaRPr>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53447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latin typeface="Verdana"/>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a:solidFill>
                <a:srgbClr val="000000"/>
              </a:solidFill>
              <a:latin typeface="Verdana"/>
            </a:endParaRPr>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02152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latin typeface="Verdana"/>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a:solidFill>
                <a:srgbClr val="000000"/>
              </a:solidFill>
              <a:latin typeface="Verdana"/>
            </a:endParaRPr>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00113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latin typeface="Verdana"/>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a:solidFill>
                <a:srgbClr val="000000"/>
              </a:solidFill>
              <a:latin typeface="Verdana"/>
            </a:endParaRPr>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47344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latin typeface="Verdana"/>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a:solidFill>
                <a:srgbClr val="000000"/>
              </a:solidFill>
              <a:latin typeface="Verdana"/>
            </a:endParaRPr>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19487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latin typeface="Verdana"/>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a:solidFill>
                <a:srgbClr val="000000"/>
              </a:solidFill>
              <a:latin typeface="Verdana"/>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66767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latin typeface="Verdana"/>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a:solidFill>
                <a:srgbClr val="000000"/>
              </a:solidFill>
              <a:latin typeface="Verdana"/>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9395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Two Content">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467544" y="468838"/>
            <a:ext cx="6480720" cy="936625"/>
          </a:xfrm>
        </p:spPr>
        <p:txBody>
          <a:bodyPr/>
          <a:lstStyle/>
          <a:p>
            <a:pPr>
              <a:defRPr/>
            </a:pPr>
            <a:r>
              <a:rPr lang="en-US"/>
              <a:t>Click to edit Master title style</a:t>
            </a:r>
            <a:endParaRPr lang="en-GB"/>
          </a:p>
        </p:txBody>
      </p:sp>
      <p:sp>
        <p:nvSpPr>
          <p:cNvPr id="5" name="Content Placeholder 2"/>
          <p:cNvSpPr>
            <a:spLocks noGrp="1"/>
          </p:cNvSpPr>
          <p:nvPr>
            <p:ph sz="half" idx="1"/>
          </p:nvPr>
        </p:nvSpPr>
        <p:spPr bwMode="auto">
          <a:xfrm>
            <a:off x="457200" y="1700808"/>
            <a:ext cx="8219256" cy="43205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Rectangle 4"/>
          <p:cNvSpPr>
            <a:spLocks noGrp="1" noChangeArrowheads="1"/>
          </p:cNvSpPr>
          <p:nvPr>
            <p:ph type="dt" sz="half" idx="10"/>
          </p:nvPr>
        </p:nvSpPr>
        <p:spPr bwMode="auto">
          <a:ln/>
        </p:spPr>
        <p:txBody>
          <a:bodyPr/>
          <a:lstStyle>
            <a:lvl1pPr>
              <a:defRPr/>
            </a:lvl1pPr>
          </a:lstStyle>
          <a:p>
            <a:pPr>
              <a:defRPr/>
            </a:pPr>
            <a:endParaRPr lang="en-GB"/>
          </a:p>
        </p:txBody>
      </p:sp>
      <p:sp>
        <p:nvSpPr>
          <p:cNvPr id="7" name="Rectangle 5"/>
          <p:cNvSpPr>
            <a:spLocks noGrp="1" noChangeArrowheads="1"/>
          </p:cNvSpPr>
          <p:nvPr>
            <p:ph type="ftr" sz="quarter" idx="11"/>
          </p:nvPr>
        </p:nvSpPr>
        <p:spPr bwMode="auto">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bwMode="auto">
          <a:ln/>
        </p:spPr>
        <p:txBody>
          <a:bodyPr/>
          <a:lstStyle>
            <a:lvl1pPr>
              <a:defRPr/>
            </a:lvl1pPr>
          </a:lstStyle>
          <a:p>
            <a:pPr>
              <a:defRPr/>
            </a:pPr>
            <a:fld id="{72CDA757-DEC8-431A-8A78-9AF49282729F}" type="slidenum">
              <a:rPr lang="en-GB"/>
              <a:t>‹#›</a:t>
            </a:fld>
            <a:endParaRPr lang="en-GB"/>
          </a:p>
        </p:txBody>
      </p:sp>
      <p:pic>
        <p:nvPicPr>
          <p:cNvPr id="9" name="Picture 7"/>
          <p:cNvPicPr>
            <a:picLocks noChangeAspect="1"/>
          </p:cNvPicPr>
          <p:nvPr userDrawn="1"/>
        </p:nvPicPr>
        <p:blipFill>
          <a:blip r:embed="rId2"/>
          <a:stretch/>
        </p:blipFill>
        <p:spPr bwMode="auto">
          <a:xfrm>
            <a:off x="6702552" y="0"/>
            <a:ext cx="2441448" cy="1060704"/>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extLst>
      <p:ext uri="{BB962C8B-B14F-4D97-AF65-F5344CB8AC3E}">
        <p14:creationId xmlns:p14="http://schemas.microsoft.com/office/powerpoint/2010/main" val="365345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is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457200" y="274638"/>
            <a:ext cx="8229600" cy="1143000"/>
          </a:xfrm>
        </p:spPr>
        <p:txBody>
          <a:bodyPr/>
          <a:lstStyle>
            <a:lvl1pPr>
              <a:defRPr/>
            </a:lvl1pPr>
          </a:lstStyle>
          <a:p>
            <a:pPr>
              <a:defRPr/>
            </a:pPr>
            <a:r>
              <a:rPr lang="en-US"/>
              <a:t>Click to edit Master title style</a:t>
            </a:r>
            <a:endParaRPr lang="en-GB"/>
          </a:p>
        </p:txBody>
      </p:sp>
      <p:sp>
        <p:nvSpPr>
          <p:cNvPr id="5" name="Text Placeholder 2"/>
          <p:cNvSpPr>
            <a:spLocks noGrp="1"/>
          </p:cNvSpPr>
          <p:nvPr>
            <p:ph type="body" idx="1"/>
          </p:nvPr>
        </p:nvSpPr>
        <p:spPr bwMode="auto">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6" name="Content Placeholder 3"/>
          <p:cNvSpPr>
            <a:spLocks noGrp="1"/>
          </p:cNvSpPr>
          <p:nvPr>
            <p:ph sz="half" idx="2"/>
          </p:nvPr>
        </p:nvSpPr>
        <p:spPr bwMode="auto">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7" name="Text Placeholder 4"/>
          <p:cNvSpPr>
            <a:spLocks noGrp="1"/>
          </p:cNvSpPr>
          <p:nvPr>
            <p:ph type="body" sz="quarter" idx="3"/>
          </p:nvPr>
        </p:nvSpPr>
        <p:spPr bwMode="auto">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8" name="Content Placeholder 5"/>
          <p:cNvSpPr>
            <a:spLocks noGrp="1"/>
          </p:cNvSpPr>
          <p:nvPr>
            <p:ph sz="quarter" idx="4"/>
          </p:nvPr>
        </p:nvSpPr>
        <p:spPr bwMode="auto">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9" name="Rectangle 4"/>
          <p:cNvSpPr>
            <a:spLocks noGrp="1" noChangeArrowheads="1"/>
          </p:cNvSpPr>
          <p:nvPr>
            <p:ph type="dt" sz="half" idx="10"/>
          </p:nvPr>
        </p:nvSpPr>
        <p:spPr bwMode="auto">
          <a:ln/>
        </p:spPr>
        <p:txBody>
          <a:bodyPr/>
          <a:lstStyle>
            <a:lvl1pPr>
              <a:defRPr/>
            </a:lvl1pPr>
          </a:lstStyle>
          <a:p>
            <a:pPr>
              <a:defRPr/>
            </a:pPr>
            <a:endParaRPr lang="en-GB"/>
          </a:p>
        </p:txBody>
      </p:sp>
      <p:sp>
        <p:nvSpPr>
          <p:cNvPr id="10" name="Rectangle 5"/>
          <p:cNvSpPr>
            <a:spLocks noGrp="1" noChangeArrowheads="1"/>
          </p:cNvSpPr>
          <p:nvPr>
            <p:ph type="ftr" sz="quarter" idx="11"/>
          </p:nvPr>
        </p:nvSpPr>
        <p:spPr bwMode="auto">
          <a:ln/>
        </p:spPr>
        <p:txBody>
          <a:bodyPr/>
          <a:lstStyle>
            <a:lvl1pPr>
              <a:defRPr/>
            </a:lvl1pPr>
          </a:lstStyle>
          <a:p>
            <a:pPr>
              <a:defRPr/>
            </a:pPr>
            <a:endParaRPr lang="en-GB"/>
          </a:p>
        </p:txBody>
      </p:sp>
      <p:sp>
        <p:nvSpPr>
          <p:cNvPr id="11" name="Rectangle 6"/>
          <p:cNvSpPr>
            <a:spLocks noGrp="1" noChangeArrowheads="1"/>
          </p:cNvSpPr>
          <p:nvPr>
            <p:ph type="sldNum" sz="quarter" idx="12"/>
          </p:nvPr>
        </p:nvSpPr>
        <p:spPr bwMode="auto">
          <a:ln/>
        </p:spPr>
        <p:txBody>
          <a:bodyPr/>
          <a:lstStyle>
            <a:lvl1pPr>
              <a:defRPr/>
            </a:lvl1pPr>
          </a:lstStyle>
          <a:p>
            <a:pPr>
              <a:defRPr/>
            </a:pPr>
            <a:fld id="{30E8177A-0CE3-43B6-B11B-ED2E8AEAD8D3}"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endParaRPr lang="en-GB"/>
          </a:p>
        </p:txBody>
      </p:sp>
      <p:sp>
        <p:nvSpPr>
          <p:cNvPr id="5" name="Rectangle 4"/>
          <p:cNvSpPr>
            <a:spLocks noGrp="1" noChangeArrowheads="1"/>
          </p:cNvSpPr>
          <p:nvPr>
            <p:ph type="dt" sz="half" idx="10"/>
          </p:nvPr>
        </p:nvSpPr>
        <p:spPr bwMode="auto">
          <a:ln/>
        </p:spPr>
        <p:txBody>
          <a:bodyPr/>
          <a:lstStyle>
            <a:lvl1pPr>
              <a:defRPr/>
            </a:lvl1pPr>
          </a:lstStyle>
          <a:p>
            <a:pPr>
              <a:defRPr/>
            </a:pPr>
            <a:endParaRPr lang="en-GB"/>
          </a:p>
        </p:txBody>
      </p:sp>
      <p:sp>
        <p:nvSpPr>
          <p:cNvPr id="6" name="Rectangle 5"/>
          <p:cNvSpPr>
            <a:spLocks noGrp="1" noChangeArrowheads="1"/>
          </p:cNvSpPr>
          <p:nvPr>
            <p:ph type="ftr" sz="quarter" idx="11"/>
          </p:nvPr>
        </p:nvSpPr>
        <p:spPr bwMode="auto">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bwMode="auto">
          <a:ln/>
        </p:spPr>
        <p:txBody>
          <a:bodyPr/>
          <a:lstStyle>
            <a:lvl1pPr>
              <a:defRPr/>
            </a:lvl1pPr>
          </a:lstStyle>
          <a:p>
            <a:pPr>
              <a:defRPr/>
            </a:pPr>
            <a:fld id="{BD855DDF-6655-40F2-8D9E-CA15739A7ECF}"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
        <p:nvSpPr>
          <p:cNvPr id="4" name="Rectangle 4"/>
          <p:cNvSpPr>
            <a:spLocks noGrp="1" noChangeArrowheads="1"/>
          </p:cNvSpPr>
          <p:nvPr>
            <p:ph type="dt" sz="half" idx="10"/>
          </p:nvPr>
        </p:nvSpPr>
        <p:spPr bwMode="auto">
          <a:ln/>
        </p:spPr>
        <p:txBody>
          <a:bodyPr/>
          <a:lstStyle>
            <a:lvl1pPr>
              <a:defRPr/>
            </a:lvl1pPr>
          </a:lstStyle>
          <a:p>
            <a:pPr>
              <a:defRPr/>
            </a:pPr>
            <a:endParaRPr lang="en-GB"/>
          </a:p>
        </p:txBody>
      </p:sp>
      <p:sp>
        <p:nvSpPr>
          <p:cNvPr id="5" name="Rectangle 5"/>
          <p:cNvSpPr>
            <a:spLocks noGrp="1" noChangeArrowheads="1"/>
          </p:cNvSpPr>
          <p:nvPr>
            <p:ph type="ftr" sz="quarter" idx="11"/>
          </p:nvPr>
        </p:nvSpPr>
        <p:spPr bwMode="auto">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bwMode="auto">
          <a:ln/>
        </p:spPr>
        <p:txBody>
          <a:bodyPr/>
          <a:lstStyle>
            <a:lvl1pPr>
              <a:defRPr/>
            </a:lvl1pPr>
          </a:lstStyle>
          <a:p>
            <a:pPr>
              <a:defRPr/>
            </a:pPr>
            <a:fld id="{1DEBFC62-E3CF-4012-8A8B-ABF1C18EA022}"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t with Capti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457200" y="273050"/>
            <a:ext cx="3008313" cy="1162050"/>
          </a:xfrm>
        </p:spPr>
        <p:txBody>
          <a:bodyPr anchor="b"/>
          <a:lstStyle>
            <a:lvl1pPr algn="l">
              <a:defRPr sz="2000" b="1"/>
            </a:lvl1pPr>
          </a:lstStyle>
          <a:p>
            <a:pPr>
              <a:defRPr/>
            </a:pPr>
            <a:r>
              <a:rPr lang="en-US"/>
              <a:t>Click to edit Master title style</a:t>
            </a:r>
            <a:endParaRPr lang="en-GB"/>
          </a:p>
        </p:txBody>
      </p:sp>
      <p:sp>
        <p:nvSpPr>
          <p:cNvPr id="5" name="Content Placeholder 2"/>
          <p:cNvSpPr>
            <a:spLocks noGrp="1"/>
          </p:cNvSpPr>
          <p:nvPr>
            <p:ph idx="1"/>
          </p:nvPr>
        </p:nvSpPr>
        <p:spPr bwMode="auto">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Text Placeholder 3"/>
          <p:cNvSpPr>
            <a:spLocks noGrp="1"/>
          </p:cNvSpPr>
          <p:nvPr>
            <p:ph type="body" sz="half" idx="2"/>
          </p:nvPr>
        </p:nvSpPr>
        <p:spPr bwMode="auto">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Rectangle 4"/>
          <p:cNvSpPr>
            <a:spLocks noGrp="1" noChangeArrowheads="1"/>
          </p:cNvSpPr>
          <p:nvPr>
            <p:ph type="dt" sz="half" idx="10"/>
          </p:nvPr>
        </p:nvSpPr>
        <p:spPr bwMode="auto">
          <a:ln/>
        </p:spPr>
        <p:txBody>
          <a:bodyPr/>
          <a:lstStyle>
            <a:lvl1pPr>
              <a:defRPr/>
            </a:lvl1pPr>
          </a:lstStyle>
          <a:p>
            <a:pPr>
              <a:defRPr/>
            </a:pPr>
            <a:endParaRPr lang="en-GB"/>
          </a:p>
        </p:txBody>
      </p:sp>
      <p:sp>
        <p:nvSpPr>
          <p:cNvPr id="8" name="Rectangle 5"/>
          <p:cNvSpPr>
            <a:spLocks noGrp="1" noChangeArrowheads="1"/>
          </p:cNvSpPr>
          <p:nvPr>
            <p:ph type="ftr" sz="quarter" idx="11"/>
          </p:nvPr>
        </p:nvSpPr>
        <p:spPr bwMode="auto">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bwMode="auto">
          <a:ln/>
        </p:spPr>
        <p:txBody>
          <a:bodyPr/>
          <a:lstStyle>
            <a:lvl1pPr>
              <a:defRPr/>
            </a:lvl1pPr>
          </a:lstStyle>
          <a:p>
            <a:pPr>
              <a:defRPr/>
            </a:pPr>
            <a:fld id="{788800BF-55FD-4017-8F82-94A8DE4F5750}"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picTx" preserve="1" userDrawn="1">
  <p:cSld name="Picture with Capti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1792288" y="4800600"/>
            <a:ext cx="5486400" cy="566738"/>
          </a:xfrm>
        </p:spPr>
        <p:txBody>
          <a:bodyPr anchor="b"/>
          <a:lstStyle>
            <a:lvl1pPr algn="l">
              <a:defRPr sz="2000" b="1"/>
            </a:lvl1pPr>
          </a:lstStyle>
          <a:p>
            <a:pPr>
              <a:defRPr/>
            </a:pPr>
            <a:r>
              <a:rPr lang="en-US"/>
              <a:t>Click to edit Master title style</a:t>
            </a:r>
            <a:endParaRPr lang="en-GB"/>
          </a:p>
        </p:txBody>
      </p:sp>
      <p:sp>
        <p:nvSpPr>
          <p:cNvPr id="5" name="Picture Placeholder 2"/>
          <p:cNvSpPr>
            <a:spLocks noGrp="1"/>
          </p:cNvSpPr>
          <p:nvPr>
            <p:ph type="pic" idx="1"/>
          </p:nvPr>
        </p:nvSpPr>
        <p:spPr bwMode="auto">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a:pPr>
            <a:r>
              <a:rPr lang="en-US"/>
              <a:t>Click icon to add picture</a:t>
            </a:r>
            <a:endParaRPr lang="en-GB"/>
          </a:p>
        </p:txBody>
      </p:sp>
      <p:sp>
        <p:nvSpPr>
          <p:cNvPr id="6" name="Text Placeholder 3"/>
          <p:cNvSpPr>
            <a:spLocks noGrp="1"/>
          </p:cNvSpPr>
          <p:nvPr>
            <p:ph type="body" sz="half" idx="2"/>
          </p:nvPr>
        </p:nvSpPr>
        <p:spPr bwMode="auto">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Rectangle 4"/>
          <p:cNvSpPr>
            <a:spLocks noGrp="1" noChangeArrowheads="1"/>
          </p:cNvSpPr>
          <p:nvPr>
            <p:ph type="dt" sz="half" idx="10"/>
          </p:nvPr>
        </p:nvSpPr>
        <p:spPr bwMode="auto">
          <a:ln/>
        </p:spPr>
        <p:txBody>
          <a:bodyPr/>
          <a:lstStyle>
            <a:lvl1pPr>
              <a:defRPr/>
            </a:lvl1pPr>
          </a:lstStyle>
          <a:p>
            <a:pPr>
              <a:defRPr/>
            </a:pPr>
            <a:endParaRPr lang="en-GB"/>
          </a:p>
        </p:txBody>
      </p:sp>
      <p:sp>
        <p:nvSpPr>
          <p:cNvPr id="8" name="Rectangle 5"/>
          <p:cNvSpPr>
            <a:spLocks noGrp="1" noChangeArrowheads="1"/>
          </p:cNvSpPr>
          <p:nvPr>
            <p:ph type="ftr" sz="quarter" idx="11"/>
          </p:nvPr>
        </p:nvSpPr>
        <p:spPr bwMode="auto">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bwMode="auto">
          <a:ln/>
        </p:spPr>
        <p:txBody>
          <a:bodyPr/>
          <a:lstStyle>
            <a:lvl1pPr>
              <a:defRPr/>
            </a:lvl1pPr>
          </a:lstStyle>
          <a:p>
            <a:pPr>
              <a:defRPr/>
            </a:pPr>
            <a:fld id="{84747253-C9BC-4251-8AE3-8910CE9253F2}"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vertTx" preserve="1" userDrawn="1">
  <p:cSld name="Title and Vertical Tex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endParaRPr lang="en-GB"/>
          </a:p>
        </p:txBody>
      </p:sp>
      <p:sp>
        <p:nvSpPr>
          <p:cNvPr id="5" name="Vertical Text Placeholder 2"/>
          <p:cNvSpPr>
            <a:spLocks noGrp="1"/>
          </p:cNvSpPr>
          <p:nvPr>
            <p:ph type="body" orient="vert" idx="1"/>
          </p:nvPr>
        </p:nvSpPr>
        <p:spPr bwMode="auto"/>
        <p:txBody>
          <a:bodyPr vert="eaVert"/>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Rectangle 4"/>
          <p:cNvSpPr>
            <a:spLocks noGrp="1" noChangeArrowheads="1"/>
          </p:cNvSpPr>
          <p:nvPr>
            <p:ph type="dt" sz="half" idx="10"/>
          </p:nvPr>
        </p:nvSpPr>
        <p:spPr bwMode="auto">
          <a:ln/>
        </p:spPr>
        <p:txBody>
          <a:bodyPr/>
          <a:lstStyle>
            <a:lvl1pPr>
              <a:defRPr/>
            </a:lvl1pPr>
          </a:lstStyle>
          <a:p>
            <a:pPr>
              <a:defRPr/>
            </a:pPr>
            <a:endParaRPr lang="en-GB"/>
          </a:p>
        </p:txBody>
      </p:sp>
      <p:sp>
        <p:nvSpPr>
          <p:cNvPr id="7" name="Rectangle 5"/>
          <p:cNvSpPr>
            <a:spLocks noGrp="1" noChangeArrowheads="1"/>
          </p:cNvSpPr>
          <p:nvPr>
            <p:ph type="ftr" sz="quarter" idx="11"/>
          </p:nvPr>
        </p:nvSpPr>
        <p:spPr bwMode="auto">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bwMode="auto">
          <a:ln/>
        </p:spPr>
        <p:txBody>
          <a:bodyPr/>
          <a:lstStyle>
            <a:lvl1pPr>
              <a:defRPr/>
            </a:lvl1pPr>
          </a:lstStyle>
          <a:p>
            <a:pPr>
              <a:defRPr/>
            </a:pPr>
            <a:fld id="{6DE98375-5C84-4176-84A5-B6A3E0825F02}"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cal Title and Text">
    <p:spTree>
      <p:nvGrpSpPr>
        <p:cNvPr id="1" name=""/>
        <p:cNvGrpSpPr/>
        <p:nvPr/>
      </p:nvGrpSpPr>
      <p:grpSpPr bwMode="auto">
        <a:xfrm>
          <a:off x="0" y="0"/>
          <a:ext cx="0" cy="0"/>
          <a:chOff x="0" y="0"/>
          <a:chExt cx="0" cy="0"/>
        </a:xfrm>
      </p:grpSpPr>
      <p:sp>
        <p:nvSpPr>
          <p:cNvPr id="4" name="Vertical Title 1"/>
          <p:cNvSpPr>
            <a:spLocks noGrp="1"/>
          </p:cNvSpPr>
          <p:nvPr>
            <p:ph type="title" orient="vert"/>
          </p:nvPr>
        </p:nvSpPr>
        <p:spPr bwMode="auto">
          <a:xfrm>
            <a:off x="6638925" y="1123950"/>
            <a:ext cx="2058988" cy="4897438"/>
          </a:xfrm>
        </p:spPr>
        <p:txBody>
          <a:bodyPr vert="eaVert"/>
          <a:lstStyle/>
          <a:p>
            <a:pPr>
              <a:defRPr/>
            </a:pPr>
            <a:r>
              <a:rPr lang="en-US"/>
              <a:t>Click to edit Master title style</a:t>
            </a:r>
            <a:endParaRPr lang="en-GB"/>
          </a:p>
        </p:txBody>
      </p:sp>
      <p:sp>
        <p:nvSpPr>
          <p:cNvPr id="5" name="Vertical Text Placeholder 2"/>
          <p:cNvSpPr>
            <a:spLocks noGrp="1"/>
          </p:cNvSpPr>
          <p:nvPr>
            <p:ph type="body" orient="vert" idx="1"/>
          </p:nvPr>
        </p:nvSpPr>
        <p:spPr bwMode="auto">
          <a:xfrm>
            <a:off x="457200" y="1123950"/>
            <a:ext cx="6029325" cy="4897438"/>
          </a:xfrm>
        </p:spPr>
        <p:txBody>
          <a:bodyPr vert="eaVert"/>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Rectangle 4"/>
          <p:cNvSpPr>
            <a:spLocks noGrp="1" noChangeArrowheads="1"/>
          </p:cNvSpPr>
          <p:nvPr>
            <p:ph type="dt" sz="half" idx="10"/>
          </p:nvPr>
        </p:nvSpPr>
        <p:spPr bwMode="auto">
          <a:ln/>
        </p:spPr>
        <p:txBody>
          <a:bodyPr/>
          <a:lstStyle>
            <a:lvl1pPr>
              <a:defRPr/>
            </a:lvl1pPr>
          </a:lstStyle>
          <a:p>
            <a:pPr>
              <a:defRPr/>
            </a:pPr>
            <a:endParaRPr lang="en-GB"/>
          </a:p>
        </p:txBody>
      </p:sp>
      <p:sp>
        <p:nvSpPr>
          <p:cNvPr id="7" name="Rectangle 5"/>
          <p:cNvSpPr>
            <a:spLocks noGrp="1" noChangeArrowheads="1"/>
          </p:cNvSpPr>
          <p:nvPr>
            <p:ph type="ftr" sz="quarter" idx="11"/>
          </p:nvPr>
        </p:nvSpPr>
        <p:spPr bwMode="auto">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bwMode="auto">
          <a:ln/>
        </p:spPr>
        <p:txBody>
          <a:bodyPr/>
          <a:lstStyle>
            <a:lvl1pPr>
              <a:defRPr/>
            </a:lvl1pPr>
          </a:lstStyle>
          <a:p>
            <a:pPr>
              <a:defRPr/>
            </a:pPr>
            <a:fld id="{D77C7773-6390-40B5-8F3A-46FD9E5B7090}"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defRPr/>
            </a:pPr>
            <a:r>
              <a:rPr lang="en-GB"/>
              <a:t>Lorem ipsum</a:t>
            </a:r>
            <a:endParaRPr/>
          </a:p>
        </p:txBody>
      </p:sp>
      <p:sp>
        <p:nvSpPr>
          <p:cNvPr id="5"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defRPr/>
            </a:pPr>
            <a:r>
              <a:rPr lang="fr-BE"/>
              <a:t>Et dolor fragum</a:t>
            </a:r>
            <a:endParaRPr lang="en-GB"/>
          </a:p>
          <a:p>
            <a:pPr lvl="1">
              <a:defRPr/>
            </a:pPr>
            <a:r>
              <a:rPr lang="en-GB"/>
              <a:t>Et dolor fragum</a:t>
            </a:r>
          </a:p>
          <a:p>
            <a:pPr lvl="2">
              <a:defRPr/>
            </a:pPr>
            <a:r>
              <a:rPr lang="en-GB"/>
              <a:t>- Et dolor fragum</a:t>
            </a:r>
          </a:p>
        </p:txBody>
      </p:sp>
      <p:sp>
        <p:nvSpPr>
          <p:cNvPr id="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a:p>
        </p:txBody>
      </p:sp>
      <p:sp>
        <p:nvSpPr>
          <p:cNvPr id="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lang="en-GB" sz="1400" b="0">
                <a:solidFill>
                  <a:schemeClr val="tx1"/>
                </a:solidFill>
                <a:latin typeface="+mj-lt"/>
                <a:ea typeface="+mn-ea"/>
                <a:cs typeface="+mn-cs"/>
              </a:defRPr>
            </a:lvl1pPr>
          </a:lstStyle>
          <a:p>
            <a:pPr>
              <a:defRPr/>
            </a:pPr>
            <a:endParaRPr lang="en-US"/>
          </a:p>
        </p:txBody>
      </p:sp>
      <p:sp>
        <p:nvSpPr>
          <p:cNvPr id="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a:defRPr>
            </a:lvl1pPr>
          </a:lstStyle>
          <a:p>
            <a:pPr>
              <a:defRPr/>
            </a:pPr>
            <a:fld id="{9C8D21B7-B314-438C-91E9-7FF9087DC078}" type="slidenum">
              <a:rPr lang="en-GB"/>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marL="358775" indent="-358775" algn="l">
        <a:spcBef>
          <a:spcPts val="0"/>
        </a:spcBef>
        <a:spcAft>
          <a:spcPts val="0"/>
        </a:spcAft>
        <a:defRPr sz="3000" b="1">
          <a:solidFill>
            <a:srgbClr val="0F5494"/>
          </a:solidFill>
          <a:latin typeface="+mj-lt"/>
          <a:ea typeface="+mj-ea"/>
          <a:cs typeface="+mj-cs"/>
        </a:defRPr>
      </a:lvl1pPr>
      <a:lvl2pPr marL="358775" indent="-358775" algn="l">
        <a:spcBef>
          <a:spcPts val="0"/>
        </a:spcBef>
        <a:spcAft>
          <a:spcPts val="0"/>
        </a:spcAft>
        <a:defRPr sz="3000" b="1">
          <a:solidFill>
            <a:srgbClr val="0F5494"/>
          </a:solidFill>
          <a:latin typeface="Verdana"/>
        </a:defRPr>
      </a:lvl2pPr>
      <a:lvl3pPr marL="358775" indent="-358775" algn="l">
        <a:spcBef>
          <a:spcPts val="0"/>
        </a:spcBef>
        <a:spcAft>
          <a:spcPts val="0"/>
        </a:spcAft>
        <a:defRPr sz="3000" b="1">
          <a:solidFill>
            <a:srgbClr val="0F5494"/>
          </a:solidFill>
          <a:latin typeface="Verdana"/>
        </a:defRPr>
      </a:lvl3pPr>
      <a:lvl4pPr marL="358775" indent="-358775" algn="l">
        <a:spcBef>
          <a:spcPts val="0"/>
        </a:spcBef>
        <a:spcAft>
          <a:spcPts val="0"/>
        </a:spcAft>
        <a:defRPr sz="3000" b="1">
          <a:solidFill>
            <a:srgbClr val="0F5494"/>
          </a:solidFill>
          <a:latin typeface="Verdana"/>
        </a:defRPr>
      </a:lvl4pPr>
      <a:lvl5pPr marL="358775" indent="-358775" algn="l">
        <a:spcBef>
          <a:spcPts val="0"/>
        </a:spcBef>
        <a:spcAft>
          <a:spcPts val="0"/>
        </a:spcAft>
        <a:defRPr sz="3000" b="1">
          <a:solidFill>
            <a:srgbClr val="0F5494"/>
          </a:solidFill>
          <a:latin typeface="Verdana"/>
        </a:defRPr>
      </a:lvl5pPr>
      <a:lvl6pPr marL="815975" algn="l">
        <a:spcBef>
          <a:spcPts val="0"/>
        </a:spcBef>
        <a:spcAft>
          <a:spcPts val="0"/>
        </a:spcAft>
        <a:defRPr sz="3000" b="1">
          <a:solidFill>
            <a:srgbClr val="0F5494"/>
          </a:solidFill>
          <a:latin typeface="Verdana"/>
        </a:defRPr>
      </a:lvl6pPr>
      <a:lvl7pPr marL="1273175" algn="l">
        <a:spcBef>
          <a:spcPts val="0"/>
        </a:spcBef>
        <a:spcAft>
          <a:spcPts val="0"/>
        </a:spcAft>
        <a:defRPr sz="3000" b="1">
          <a:solidFill>
            <a:srgbClr val="0F5494"/>
          </a:solidFill>
          <a:latin typeface="Verdana"/>
        </a:defRPr>
      </a:lvl7pPr>
      <a:lvl8pPr marL="1730375" algn="l">
        <a:spcBef>
          <a:spcPts val="0"/>
        </a:spcBef>
        <a:spcAft>
          <a:spcPts val="0"/>
        </a:spcAft>
        <a:defRPr sz="3000" b="1">
          <a:solidFill>
            <a:srgbClr val="0F5494"/>
          </a:solidFill>
          <a:latin typeface="Verdana"/>
        </a:defRPr>
      </a:lvl8pPr>
      <a:lvl9pPr marL="2187575" algn="l">
        <a:spcBef>
          <a:spcPts val="0"/>
        </a:spcBef>
        <a:spcAft>
          <a:spcPts val="0"/>
        </a:spcAft>
        <a:defRPr sz="3000" b="1">
          <a:solidFill>
            <a:srgbClr val="0F5494"/>
          </a:solidFill>
          <a:latin typeface="Verdana"/>
        </a:defRPr>
      </a:lvl9pPr>
    </p:titleStyle>
    <p:bodyStyle>
      <a:lvl1pPr marL="342900" indent="-342900" algn="l">
        <a:spcBef>
          <a:spcPts val="0"/>
        </a:spcBef>
        <a:spcAft>
          <a:spcPts val="0"/>
        </a:spcAft>
        <a:buClr>
          <a:schemeClr val="bg1"/>
        </a:buClr>
        <a:buChar char="•"/>
        <a:defRPr sz="2400" i="1">
          <a:solidFill>
            <a:srgbClr val="0F5494"/>
          </a:solidFill>
          <a:latin typeface="+mn-lt"/>
          <a:ea typeface="+mn-ea"/>
          <a:cs typeface="+mn-cs"/>
        </a:defRPr>
      </a:lvl1pPr>
      <a:lvl2pPr marL="742950" indent="-285750" algn="l">
        <a:spcBef>
          <a:spcPts val="0"/>
        </a:spcBef>
        <a:spcAft>
          <a:spcPts val="0"/>
        </a:spcAft>
        <a:buClr>
          <a:srgbClr val="009FBA"/>
        </a:buClr>
        <a:buChar char="•"/>
        <a:defRPr sz="2000" b="1">
          <a:solidFill>
            <a:srgbClr val="0F5494"/>
          </a:solidFill>
          <a:latin typeface="+mn-lt"/>
        </a:defRPr>
      </a:lvl2pPr>
      <a:lvl3pPr marL="1143000" indent="-228600" algn="l">
        <a:spcBef>
          <a:spcPts val="0"/>
        </a:spcBef>
        <a:spcAft>
          <a:spcPts val="0"/>
        </a:spcAft>
        <a:defRPr sz="1400">
          <a:solidFill>
            <a:srgbClr val="0F5494"/>
          </a:solidFill>
          <a:latin typeface="+mn-lt"/>
        </a:defRPr>
      </a:lvl3pPr>
      <a:lvl4pPr marL="1600200" indent="-228600" algn="l">
        <a:spcBef>
          <a:spcPts val="0"/>
        </a:spcBef>
        <a:spcAft>
          <a:spcPts val="0"/>
        </a:spcAft>
        <a:buChar char="–"/>
        <a:defRPr sz="2000">
          <a:solidFill>
            <a:schemeClr val="tx1"/>
          </a:solidFill>
          <a:latin typeface="Arial"/>
        </a:defRPr>
      </a:lvl4pPr>
      <a:lvl5pPr marL="2057400" indent="-228600" algn="l">
        <a:spcBef>
          <a:spcPts val="0"/>
        </a:spcBef>
        <a:spcAft>
          <a:spcPts val="0"/>
        </a:spcAft>
        <a:buChar char="»"/>
        <a:defRPr sz="2000">
          <a:solidFill>
            <a:schemeClr val="tx1"/>
          </a:solidFill>
          <a:latin typeface="Arial"/>
        </a:defRPr>
      </a:lvl5pPr>
      <a:lvl6pPr marL="2514600" indent="-228600" algn="l">
        <a:spcBef>
          <a:spcPts val="0"/>
        </a:spcBef>
        <a:spcAft>
          <a:spcPts val="0"/>
        </a:spcAft>
        <a:buChar char="»"/>
        <a:defRPr sz="2000">
          <a:solidFill>
            <a:schemeClr val="tx1"/>
          </a:solidFill>
          <a:latin typeface="Arial"/>
        </a:defRPr>
      </a:lvl6pPr>
      <a:lvl7pPr marL="2971800" indent="-228600" algn="l">
        <a:spcBef>
          <a:spcPts val="0"/>
        </a:spcBef>
        <a:spcAft>
          <a:spcPts val="0"/>
        </a:spcAft>
        <a:buChar char="»"/>
        <a:defRPr sz="2000">
          <a:solidFill>
            <a:schemeClr val="tx1"/>
          </a:solidFill>
          <a:latin typeface="Arial"/>
        </a:defRPr>
      </a:lvl7pPr>
      <a:lvl8pPr marL="3429000" indent="-228600" algn="l">
        <a:spcBef>
          <a:spcPts val="0"/>
        </a:spcBef>
        <a:spcAft>
          <a:spcPts val="0"/>
        </a:spcAft>
        <a:buChar char="»"/>
        <a:defRPr sz="2000">
          <a:solidFill>
            <a:schemeClr val="tx1"/>
          </a:solidFill>
          <a:latin typeface="Arial"/>
        </a:defRPr>
      </a:lvl8pPr>
      <a:lvl9pPr marL="3886200" indent="-228600" algn="l">
        <a:spcBef>
          <a:spcPts val="0"/>
        </a:spcBef>
        <a:spcAft>
          <a:spcPts val="0"/>
        </a:spcAft>
        <a:buChar char="»"/>
        <a:defRPr sz="2000">
          <a:solidFill>
            <a:schemeClr val="tx1"/>
          </a:solidFill>
          <a:latin typeface="Arial"/>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dolor 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rtl="0" fontAlgn="base">
              <a:spcBef>
                <a:spcPct val="0"/>
              </a:spcBef>
              <a:spcAft>
                <a:spcPct val="0"/>
              </a:spcAft>
              <a:defRPr/>
            </a:pPr>
            <a:endParaRPr lang="en-GB" kern="1200" dirty="0">
              <a:solidFill>
                <a:srgbClr val="000000"/>
              </a:solidFill>
              <a:latin typeface="Verdana"/>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rtl="0" fontAlgn="base">
              <a:spcBef>
                <a:spcPct val="0"/>
              </a:spcBef>
              <a:spcAft>
                <a:spcPct val="0"/>
              </a:spcAft>
              <a:defRPr/>
            </a:pPr>
            <a:endParaRPr lang="en-US">
              <a:solidFill>
                <a:srgbClr val="000000"/>
              </a:solidFill>
              <a:latin typeface="Verdana"/>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rtl="0" fontAlgn="base">
              <a:spcBef>
                <a:spcPct val="0"/>
              </a:spcBef>
              <a:spcAft>
                <a:spcPct val="0"/>
              </a:spcAft>
              <a:defRPr/>
            </a:pPr>
            <a:fld id="{9C8D21B7-B314-438C-91E9-7FF9087DC078}" type="slidenum">
              <a:rPr lang="en-GB" kern="1200">
                <a:solidFill>
                  <a:srgbClr val="000000"/>
                </a:solidFill>
              </a:rPr>
              <a:pPr rtl="0" fontAlgn="base">
                <a:spcBef>
                  <a:spcPct val="0"/>
                </a:spcBef>
                <a:spcAft>
                  <a:spcPct val="0"/>
                </a:spcAft>
                <a:defRPr/>
              </a:pPr>
              <a:t>‹#›</a:t>
            </a:fld>
            <a:endParaRPr lang="en-GB" kern="1200" dirty="0">
              <a:solidFill>
                <a:srgbClr val="000000"/>
              </a:solidFill>
            </a:endParaRPr>
          </a:p>
        </p:txBody>
      </p:sp>
    </p:spTree>
    <p:extLst>
      <p:ext uri="{BB962C8B-B14F-4D97-AF65-F5344CB8AC3E}">
        <p14:creationId xmlns:p14="http://schemas.microsoft.com/office/powerpoint/2010/main" val="378178261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hdr="0" ftr="0" dt="0"/>
  <p:txStyles>
    <p:title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0" y="5909244"/>
            <a:ext cx="9144000" cy="930027"/>
          </a:xfrm>
        </p:spPr>
        <p:txBody>
          <a:bodyPr/>
          <a:lstStyle/>
          <a:p>
            <a:pPr algn="ctr">
              <a:defRPr/>
            </a:pPr>
            <a:r>
              <a:rPr lang="en-GB" sz="2000" b="0" dirty="0" err="1" smtClean="0"/>
              <a:t>EuroCC</a:t>
            </a:r>
            <a:r>
              <a:rPr lang="en-GB" sz="2000" b="0" dirty="0" smtClean="0"/>
              <a:t> Workshop: HPC for the Greek Health &amp; Life Sciences Sector</a:t>
            </a:r>
            <a:br>
              <a:rPr lang="en-GB" sz="2000" b="0" dirty="0" smtClean="0"/>
            </a:br>
            <a:r>
              <a:rPr lang="en-GB" sz="2200" b="0" dirty="0" smtClean="0"/>
              <a:t> </a:t>
            </a:r>
            <a:r>
              <a:rPr lang="en-GB" sz="2000" b="0" dirty="0" smtClean="0"/>
              <a:t>17 June 2021</a:t>
            </a:r>
            <a:endParaRPr lang="en-GB" sz="2000" b="0" cap="none" dirty="0"/>
          </a:p>
        </p:txBody>
      </p:sp>
      <p:sp>
        <p:nvSpPr>
          <p:cNvPr id="5" name="Text Placeholder 2"/>
          <p:cNvSpPr>
            <a:spLocks noGrp="1"/>
          </p:cNvSpPr>
          <p:nvPr>
            <p:ph type="body" idx="1"/>
          </p:nvPr>
        </p:nvSpPr>
        <p:spPr bwMode="auto">
          <a:xfrm>
            <a:off x="251520" y="3140968"/>
            <a:ext cx="8424935" cy="2160240"/>
          </a:xfrm>
        </p:spPr>
        <p:txBody>
          <a:bodyPr/>
          <a:lstStyle/>
          <a:p>
            <a:pPr algn="ctr">
              <a:defRPr/>
            </a:pPr>
            <a:endParaRPr lang="en-GB" sz="3600" b="1" dirty="0" smtClean="0"/>
          </a:p>
          <a:p>
            <a:pPr algn="ctr">
              <a:defRPr/>
            </a:pPr>
            <a:endParaRPr lang="en-GB" sz="3600" b="1" dirty="0"/>
          </a:p>
          <a:p>
            <a:pPr algn="ctr">
              <a:defRPr/>
            </a:pPr>
            <a:r>
              <a:rPr lang="en-US" sz="3200" b="1" dirty="0" smtClean="0"/>
              <a:t>Infrastructure Advisory Group</a:t>
            </a:r>
          </a:p>
          <a:p>
            <a:pPr algn="ctr">
              <a:defRPr/>
            </a:pPr>
            <a:endParaRPr lang="en-US" sz="3200" b="1" dirty="0"/>
          </a:p>
          <a:p>
            <a:pPr algn="ctr">
              <a:defRPr/>
            </a:pPr>
            <a:r>
              <a:rPr lang="en-US" sz="3200" b="1" dirty="0" smtClean="0"/>
              <a:t>Overview &amp; </a:t>
            </a:r>
            <a:r>
              <a:rPr lang="en-US" sz="3200" b="1" dirty="0" smtClean="0"/>
              <a:t>Industrial Working Group Findings</a:t>
            </a:r>
          </a:p>
          <a:p>
            <a:pPr algn="ctr">
              <a:defRPr/>
            </a:pPr>
            <a:endParaRPr lang="en-GB" sz="3600" b="1" i="0" dirty="0"/>
          </a:p>
          <a:p>
            <a:pPr algn="ctr">
              <a:defRPr/>
            </a:pPr>
            <a:r>
              <a:rPr lang="en-GB" sz="2200" dirty="0" err="1" smtClean="0">
                <a:latin typeface="+mj-lt"/>
                <a:ea typeface="+mj-ea"/>
                <a:cs typeface="+mj-cs"/>
              </a:rPr>
              <a:t>Dr</a:t>
            </a:r>
            <a:r>
              <a:rPr lang="en-GB" sz="2200" dirty="0" err="1" smtClean="0">
                <a:latin typeface="+mj-lt"/>
                <a:ea typeface="+mj-ea"/>
                <a:cs typeface="+mj-cs"/>
              </a:rPr>
              <a:t>.</a:t>
            </a:r>
            <a:r>
              <a:rPr lang="en-GB" sz="2200" dirty="0" smtClean="0">
                <a:latin typeface="+mj-lt"/>
                <a:ea typeface="+mj-ea"/>
                <a:cs typeface="+mj-cs"/>
              </a:rPr>
              <a:t> Zoe Cournia</a:t>
            </a:r>
          </a:p>
          <a:p>
            <a:pPr algn="ctr">
              <a:defRPr/>
            </a:pPr>
            <a:r>
              <a:rPr lang="en-GB" sz="2200" dirty="0" smtClean="0">
                <a:latin typeface="+mj-lt"/>
                <a:ea typeface="+mj-ea"/>
                <a:cs typeface="+mj-cs"/>
              </a:rPr>
              <a:t>INFRAG Industry Working Group co-</a:t>
            </a:r>
            <a:r>
              <a:rPr lang="en-GB" sz="2200" dirty="0" smtClean="0">
                <a:latin typeface="+mj-lt"/>
                <a:ea typeface="+mj-ea"/>
                <a:cs typeface="+mj-cs"/>
              </a:rPr>
              <a:t>Chair</a:t>
            </a:r>
            <a:endParaRPr sz="2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68838"/>
            <a:ext cx="7560840" cy="936625"/>
          </a:xfrm>
        </p:spPr>
        <p:txBody>
          <a:bodyPr/>
          <a:lstStyle/>
          <a:p>
            <a:r>
              <a:rPr lang="en-US" dirty="0"/>
              <a:t>Industrial end-user – </a:t>
            </a:r>
            <a:br>
              <a:rPr lang="en-US" dirty="0"/>
            </a:br>
            <a:r>
              <a:rPr lang="en-US" dirty="0"/>
              <a:t>next EuroHPC JU regulation (2) </a:t>
            </a:r>
          </a:p>
        </p:txBody>
      </p:sp>
      <p:sp>
        <p:nvSpPr>
          <p:cNvPr id="3" name="Inhaltsplatzhalter 2"/>
          <p:cNvSpPr>
            <a:spLocks noGrp="1"/>
          </p:cNvSpPr>
          <p:nvPr>
            <p:ph sz="half" idx="1"/>
          </p:nvPr>
        </p:nvSpPr>
        <p:spPr>
          <a:xfrm>
            <a:off x="457200" y="1700808"/>
            <a:ext cx="8219256" cy="4824536"/>
          </a:xfrm>
        </p:spPr>
        <p:txBody>
          <a:bodyPr/>
          <a:lstStyle/>
          <a:p>
            <a:pPr marL="57150" lvl="0" indent="0">
              <a:spcAft>
                <a:spcPts val="1200"/>
              </a:spcAft>
              <a:buClr>
                <a:srgbClr val="C00000"/>
              </a:buClr>
              <a:buNone/>
            </a:pPr>
            <a:r>
              <a:rPr lang="en-US" sz="2200" b="1" u="sng" dirty="0">
                <a:latin typeface="Calibri" panose="020F0502020204030204" pitchFamily="34" charset="0"/>
                <a:cs typeface="Calibri" panose="020F0502020204030204" pitchFamily="34" charset="0"/>
              </a:rPr>
              <a:t>Access to and use of the EuroHPC infrastructure</a:t>
            </a:r>
          </a:p>
          <a:p>
            <a:pPr lvl="0">
              <a:spcAft>
                <a:spcPts val="1200"/>
              </a:spcAft>
              <a:buClr>
                <a:srgbClr val="C00000"/>
              </a:buClr>
              <a:buFont typeface="Book Antiqua" panose="02040602050305030304" pitchFamily="18" charset="0"/>
              <a:buChar char="■"/>
            </a:pPr>
            <a:r>
              <a:rPr lang="en-US" sz="2000" dirty="0">
                <a:latin typeface="Calibri" panose="020F0502020204030204" pitchFamily="34" charset="0"/>
                <a:cs typeface="Calibri" panose="020F0502020204030204" pitchFamily="34" charset="0"/>
              </a:rPr>
              <a:t>Fostering Industry access to EuroHPC computing and data services:</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cloud-based secure service platforms/ gateways for user industries</a:t>
            </a:r>
          </a:p>
          <a:p>
            <a:pPr lvl="0">
              <a:spcAft>
                <a:spcPts val="1200"/>
              </a:spcAft>
              <a:buClr>
                <a:srgbClr val="C00000"/>
              </a:buClr>
              <a:buFont typeface="Book Antiqua" panose="02040602050305030304" pitchFamily="18" charset="0"/>
              <a:buChar char="■"/>
            </a:pPr>
            <a:r>
              <a:rPr lang="en-US" sz="2000" dirty="0">
                <a:latin typeface="Calibri" panose="020F0502020204030204" pitchFamily="34" charset="0"/>
                <a:cs typeface="Calibri" panose="020F0502020204030204" pitchFamily="34" charset="0"/>
              </a:rPr>
              <a:t>Access of User Industry to EuroHPC infrastructure:  </a:t>
            </a:r>
          </a:p>
          <a:p>
            <a:pPr lvl="1">
              <a:spcBef>
                <a:spcPts val="0"/>
              </a:spcBef>
              <a:spcAft>
                <a:spcPts val="1200"/>
              </a:spcAft>
              <a:buClr>
                <a:srgbClr val="C00000"/>
              </a:buClr>
              <a:buFont typeface="Book Antiqua" panose="02040602050305030304" pitchFamily="18" charset="0"/>
              <a:buChar char="–"/>
            </a:pPr>
            <a:r>
              <a:rPr lang="en-US" sz="1800" dirty="0">
                <a:latin typeface="Calibri" panose="020F0502020204030204" pitchFamily="34" charset="0"/>
                <a:cs typeface="Calibri" panose="020F0502020204030204" pitchFamily="34" charset="0"/>
              </a:rPr>
              <a:t>Free access for public R&amp;D and for business innovation purposes</a:t>
            </a:r>
          </a:p>
          <a:p>
            <a:pPr lvl="1">
              <a:spcBef>
                <a:spcPts val="0"/>
              </a:spcBef>
              <a:spcAft>
                <a:spcPts val="1200"/>
              </a:spcAft>
              <a:buClr>
                <a:srgbClr val="C00000"/>
              </a:buClr>
              <a:buFont typeface="Book Antiqua" panose="02040602050305030304" pitchFamily="18" charset="0"/>
              <a:buChar char="–"/>
            </a:pPr>
            <a:r>
              <a:rPr lang="en-US" sz="1800" dirty="0">
                <a:latin typeface="Calibri" panose="020F0502020204030204" pitchFamily="34" charset="0"/>
                <a:cs typeface="Calibri" panose="020F0502020204030204" pitchFamily="34" charset="0"/>
              </a:rPr>
              <a:t>Pay per use access (market conditions) for commercial purposes</a:t>
            </a:r>
          </a:p>
          <a:p>
            <a:pPr>
              <a:spcAft>
                <a:spcPts val="1200"/>
              </a:spcAft>
              <a:buClr>
                <a:srgbClr val="C00000"/>
              </a:buClr>
              <a:buFont typeface="Book Antiqua" panose="02040602050305030304" pitchFamily="18" charset="0"/>
              <a:buChar char="■"/>
            </a:pPr>
            <a:r>
              <a:rPr lang="en-US" sz="2000" dirty="0">
                <a:latin typeface="Calibri" panose="020F0502020204030204" pitchFamily="34" charset="0"/>
                <a:cs typeface="Calibri" panose="020F0502020204030204" pitchFamily="34" charset="0"/>
              </a:rPr>
              <a:t>Dedicated EuroHPC Infrastructure for industry</a:t>
            </a:r>
          </a:p>
          <a:p>
            <a:pPr lvl="1">
              <a:spcBef>
                <a:spcPts val="0"/>
              </a:spcBef>
              <a:spcAft>
                <a:spcPts val="1200"/>
              </a:spcAft>
              <a:buClr>
                <a:srgbClr val="C00000"/>
              </a:buClr>
              <a:buFont typeface="Book Antiqua" panose="02040602050305030304" pitchFamily="18" charset="0"/>
              <a:buChar char="–"/>
            </a:pPr>
            <a:r>
              <a:rPr lang="en-US" sz="1800" dirty="0">
                <a:latin typeface="Calibri" panose="020F0502020204030204" pitchFamily="34" charset="0"/>
                <a:cs typeface="Calibri" panose="020F0502020204030204" pitchFamily="34" charset="0"/>
              </a:rPr>
              <a:t>Industry access to services provided by </a:t>
            </a:r>
            <a:r>
              <a:rPr lang="en-US" sz="1800" dirty="0" err="1">
                <a:latin typeface="Calibri" panose="020F0502020204030204" pitchFamily="34" charset="0"/>
                <a:cs typeface="Calibri" panose="020F0502020204030204" pitchFamily="34" charset="0"/>
              </a:rPr>
              <a:t>EuroHPC</a:t>
            </a:r>
            <a:r>
              <a:rPr lang="en-US" sz="1800" dirty="0">
                <a:latin typeface="Calibri" panose="020F0502020204030204" pitchFamily="34" charset="0"/>
                <a:cs typeface="Calibri" panose="020F0502020204030204" pitchFamily="34" charset="0"/>
              </a:rPr>
              <a:t> JU systems </a:t>
            </a:r>
          </a:p>
          <a:p>
            <a:pPr lvl="1">
              <a:spcBef>
                <a:spcPts val="0"/>
              </a:spcBef>
              <a:spcAft>
                <a:spcPts val="1200"/>
              </a:spcAft>
              <a:buClr>
                <a:srgbClr val="C00000"/>
              </a:buClr>
              <a:buFont typeface="Book Antiqua" panose="02040602050305030304" pitchFamily="18" charset="0"/>
              <a:buChar char="–"/>
            </a:pPr>
            <a:r>
              <a:rPr lang="en-US" sz="1800" dirty="0">
                <a:latin typeface="Calibri" panose="020F0502020204030204" pitchFamily="34" charset="0"/>
                <a:cs typeface="Calibri" panose="020F0502020204030204" pitchFamily="34" charset="0"/>
              </a:rPr>
              <a:t>Acquisition of dedicated machines for industry </a:t>
            </a:r>
          </a:p>
          <a:p>
            <a:pPr marL="457200" lvl="1" indent="0">
              <a:spcAft>
                <a:spcPts val="1200"/>
              </a:spcAft>
              <a:buClr>
                <a:srgbClr val="C00000"/>
              </a:buClr>
              <a:buNone/>
            </a:pPr>
            <a:r>
              <a:rPr lang="en-US" sz="1800" dirty="0">
                <a:latin typeface="Calibri" panose="020F0502020204030204" pitchFamily="34" charset="0"/>
                <a:cs typeface="Calibri" panose="020F0502020204030204" pitchFamily="34" charset="0"/>
                <a:sym typeface="Wingdings" panose="05000000000000000000" pitchFamily="2" charset="2"/>
              </a:rPr>
              <a:t> </a:t>
            </a:r>
            <a:r>
              <a:rPr lang="en-US" sz="1800" dirty="0">
                <a:latin typeface="Calibri" panose="020F0502020204030204" pitchFamily="34" charset="0"/>
                <a:cs typeface="Calibri" panose="020F0502020204030204" pitchFamily="34" charset="0"/>
              </a:rPr>
              <a:t>JU ownership or co-ownership of such machines with the Industry Players</a:t>
            </a:r>
            <a:endParaRPr lang="en-US" sz="1600" dirty="0">
              <a:latin typeface="Calibri" panose="020F0502020204030204" pitchFamily="34" charset="0"/>
              <a:cs typeface="Calibri" panose="020F0502020204030204" pitchFamily="34" charset="0"/>
            </a:endParaRPr>
          </a:p>
          <a:p>
            <a:pPr marL="0" indent="0">
              <a:buNone/>
            </a:pPr>
            <a:endParaRPr lang="en-US" sz="2000" i="0" dirty="0"/>
          </a:p>
        </p:txBody>
      </p:sp>
      <p:sp>
        <p:nvSpPr>
          <p:cNvPr id="4" name="Foliennummernplatzhalter 3"/>
          <p:cNvSpPr>
            <a:spLocks noGrp="1"/>
          </p:cNvSpPr>
          <p:nvPr>
            <p:ph type="sldNum" sz="quarter" idx="12"/>
          </p:nvPr>
        </p:nvSpPr>
        <p:spPr/>
        <p:txBody>
          <a:bodyPr/>
          <a:lstStyle/>
          <a:p>
            <a:pPr>
              <a:defRPr/>
            </a:pPr>
            <a:fld id="{72CDA757-DEC8-431A-8A78-9AF49282729F}" type="slidenum">
              <a:rPr lang="en-GB" smtClean="0">
                <a:solidFill>
                  <a:srgbClr val="000000"/>
                </a:solidFill>
              </a:rPr>
              <a:pPr>
                <a:defRPr/>
              </a:pPr>
              <a:t>10</a:t>
            </a:fld>
            <a:endParaRPr lang="en-GB" dirty="0">
              <a:solidFill>
                <a:srgbClr val="000000"/>
              </a:solidFill>
            </a:endParaRPr>
          </a:p>
        </p:txBody>
      </p:sp>
    </p:spTree>
    <p:extLst>
      <p:ext uri="{BB962C8B-B14F-4D97-AF65-F5344CB8AC3E}">
        <p14:creationId xmlns:p14="http://schemas.microsoft.com/office/powerpoint/2010/main" val="26224767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EACC335-3780-43B9-A640-F4B2611CA672}"/>
              </a:ext>
            </a:extLst>
          </p:cNvPr>
          <p:cNvSpPr>
            <a:spLocks noGrp="1"/>
          </p:cNvSpPr>
          <p:nvPr>
            <p:ph type="title"/>
          </p:nvPr>
        </p:nvSpPr>
        <p:spPr>
          <a:xfrm>
            <a:off x="467544" y="188640"/>
            <a:ext cx="6480720" cy="936625"/>
          </a:xfrm>
        </p:spPr>
        <p:txBody>
          <a:bodyPr/>
          <a:lstStyle/>
          <a:p>
            <a:r>
              <a:rPr lang="en-GB" dirty="0"/>
              <a:t>Next steps</a:t>
            </a:r>
          </a:p>
        </p:txBody>
      </p:sp>
      <p:sp>
        <p:nvSpPr>
          <p:cNvPr id="3" name="Inhaltsplatzhalter 2">
            <a:extLst>
              <a:ext uri="{FF2B5EF4-FFF2-40B4-BE49-F238E27FC236}">
                <a16:creationId xmlns="" xmlns:a16="http://schemas.microsoft.com/office/drawing/2014/main" id="{0DB7CC7C-9997-49B3-A32B-3E6FC87C72EE}"/>
              </a:ext>
            </a:extLst>
          </p:cNvPr>
          <p:cNvSpPr>
            <a:spLocks noGrp="1"/>
          </p:cNvSpPr>
          <p:nvPr>
            <p:ph sz="half" idx="1"/>
          </p:nvPr>
        </p:nvSpPr>
        <p:spPr>
          <a:xfrm>
            <a:off x="179512" y="980728"/>
            <a:ext cx="8964488" cy="5472087"/>
          </a:xfrm>
        </p:spPr>
        <p:txBody>
          <a:bodyPr/>
          <a:lstStyle/>
          <a:p>
            <a:pPr marL="0" indent="0">
              <a:buNone/>
            </a:pPr>
            <a:r>
              <a:rPr lang="en-GB" sz="2000" b="1" dirty="0">
                <a:latin typeface="Calibri" panose="020F0502020204030204" pitchFamily="34" charset="0"/>
                <a:cs typeface="Calibri" panose="020F0502020204030204" pitchFamily="34" charset="0"/>
              </a:rPr>
              <a:t>Starting point is EuroHPC project </a:t>
            </a:r>
            <a:r>
              <a:rPr lang="en-GB" sz="2000" b="1" dirty="0" err="1">
                <a:latin typeface="Calibri" panose="020F0502020204030204" pitchFamily="34" charset="0"/>
                <a:cs typeface="Calibri" panose="020F0502020204030204" pitchFamily="34" charset="0"/>
              </a:rPr>
              <a:t>Castiel</a:t>
            </a:r>
            <a:r>
              <a:rPr lang="en-GB" sz="2000" b="1" dirty="0">
                <a:latin typeface="Calibri" panose="020F0502020204030204" pitchFamily="34" charset="0"/>
                <a:cs typeface="Calibri" panose="020F0502020204030204" pitchFamily="34" charset="0"/>
              </a:rPr>
              <a:t>/</a:t>
            </a:r>
            <a:r>
              <a:rPr lang="en-GB" sz="2000" b="1" dirty="0" err="1">
                <a:latin typeface="Calibri" panose="020F0502020204030204" pitchFamily="34" charset="0"/>
                <a:cs typeface="Calibri" panose="020F0502020204030204" pitchFamily="34" charset="0"/>
              </a:rPr>
              <a:t>EuroCC</a:t>
            </a:r>
            <a:r>
              <a:rPr lang="en-GB" sz="2000" b="1" dirty="0">
                <a:latin typeface="Calibri" panose="020F0502020204030204" pitchFamily="34" charset="0"/>
                <a:cs typeface="Calibri" panose="020F0502020204030204" pitchFamily="34" charset="0"/>
              </a:rPr>
              <a:t>:</a:t>
            </a:r>
          </a:p>
          <a:p>
            <a:pPr lvl="1">
              <a:buFont typeface="Wingdings" panose="05000000000000000000" pitchFamily="2" charset="2"/>
              <a:buChar char="§"/>
            </a:pPr>
            <a:r>
              <a:rPr lang="en-GB" sz="2000" b="0" dirty="0">
                <a:latin typeface="Calibri" panose="020F0502020204030204" pitchFamily="34" charset="0"/>
                <a:cs typeface="Calibri" panose="020F0502020204030204" pitchFamily="34" charset="0"/>
              </a:rPr>
              <a:t>Coordination of national activities</a:t>
            </a:r>
          </a:p>
          <a:p>
            <a:pPr lvl="1">
              <a:buFont typeface="Wingdings" panose="05000000000000000000" pitchFamily="2" charset="2"/>
              <a:buChar char="§"/>
            </a:pPr>
            <a:r>
              <a:rPr lang="en-GB" sz="2000" b="0" dirty="0">
                <a:latin typeface="Calibri" panose="020F0502020204030204" pitchFamily="34" charset="0"/>
                <a:cs typeface="Calibri" panose="020F0502020204030204" pitchFamily="34" charset="0"/>
              </a:rPr>
              <a:t>Platform for exchange of best practices</a:t>
            </a:r>
          </a:p>
          <a:p>
            <a:pPr lvl="1">
              <a:buFont typeface="Wingdings" panose="05000000000000000000" pitchFamily="2" charset="2"/>
              <a:buChar char="§"/>
            </a:pPr>
            <a:r>
              <a:rPr lang="en-GB" sz="2000" b="0" dirty="0">
                <a:latin typeface="Calibri" panose="020F0502020204030204" pitchFamily="34" charset="0"/>
                <a:cs typeface="Calibri" panose="020F0502020204030204" pitchFamily="34" charset="0"/>
              </a:rPr>
              <a:t>First Milestone: competency map</a:t>
            </a:r>
          </a:p>
          <a:p>
            <a:pPr marL="0" indent="0">
              <a:spcBef>
                <a:spcPts val="1200"/>
              </a:spcBef>
              <a:spcAft>
                <a:spcPts val="600"/>
              </a:spcAft>
              <a:buNone/>
            </a:pPr>
            <a:r>
              <a:rPr lang="en-US" sz="2000" b="1" dirty="0">
                <a:latin typeface="Calibri" panose="020F0502020204030204" pitchFamily="34" charset="0"/>
                <a:cs typeface="Calibri" panose="020F0502020204030204" pitchFamily="34" charset="0"/>
              </a:rPr>
              <a:t>Enhance role for User Industry in the EuroHPC </a:t>
            </a:r>
          </a:p>
          <a:p>
            <a:pPr marL="0" indent="0">
              <a:spcBef>
                <a:spcPts val="0"/>
              </a:spcBef>
              <a:buNone/>
            </a:pPr>
            <a:r>
              <a:rPr lang="en-GB" sz="2000" dirty="0">
                <a:latin typeface="Calibri" panose="020F0502020204030204" pitchFamily="34" charset="0"/>
                <a:cs typeface="Calibri" panose="020F0502020204030204" pitchFamily="34" charset="0"/>
              </a:rPr>
              <a:t>Multiannual Strategic Agenda (MSA) </a:t>
            </a:r>
            <a:r>
              <a:rPr lang="en-GB" sz="2000" dirty="0" smtClean="0">
                <a:latin typeface="Calibri" panose="020F0502020204030204" pitchFamily="34" charset="0"/>
                <a:cs typeface="Calibri" panose="020F0502020204030204" pitchFamily="34" charset="0"/>
              </a:rPr>
              <a:t>/guideline</a:t>
            </a:r>
            <a:r>
              <a:rPr lang="en-GB" sz="2000" dirty="0">
                <a:latin typeface="Calibri" panose="020F0502020204030204" pitchFamily="34" charset="0"/>
                <a:cs typeface="Calibri" panose="020F0502020204030204" pitchFamily="34" charset="0"/>
              </a:rPr>
              <a:t>/catalogue of managed services for industry</a:t>
            </a:r>
          </a:p>
          <a:p>
            <a:pPr lvl="1">
              <a:buFont typeface="Wingdings" panose="05000000000000000000" pitchFamily="2" charset="2"/>
              <a:buChar char="§"/>
            </a:pPr>
            <a:r>
              <a:rPr lang="en-GB" sz="2000" b="0" dirty="0">
                <a:latin typeface="Calibri" panose="020F0502020204030204" pitchFamily="34" charset="0"/>
                <a:cs typeface="Calibri" panose="020F0502020204030204" pitchFamily="34" charset="0"/>
              </a:rPr>
              <a:t>Connectivity, computing, IT-security, data processing, development, support, workflow, certification, exploitation (go to market)</a:t>
            </a:r>
          </a:p>
          <a:p>
            <a:pPr lvl="1">
              <a:buFont typeface="Wingdings" panose="05000000000000000000" pitchFamily="2" charset="2"/>
              <a:buChar char="§"/>
            </a:pPr>
            <a:r>
              <a:rPr lang="en-GB" sz="2000" b="0" dirty="0" smtClean="0">
                <a:latin typeface="Calibri" panose="020F0502020204030204" pitchFamily="34" charset="0"/>
                <a:cs typeface="Calibri" panose="020F0502020204030204" pitchFamily="34" charset="0"/>
              </a:rPr>
              <a:t>Pro</a:t>
            </a:r>
            <a:r>
              <a:rPr lang="en-GB" sz="2000" b="0" dirty="0">
                <a:latin typeface="Calibri" panose="020F0502020204030204" pitchFamily="34" charset="0"/>
                <a:cs typeface="Calibri" panose="020F0502020204030204" pitchFamily="34" charset="0"/>
              </a:rPr>
              <a:t>-active communication to potential </a:t>
            </a:r>
            <a:r>
              <a:rPr lang="en-GB" sz="2000" b="0" dirty="0" smtClean="0">
                <a:latin typeface="Calibri" panose="020F0502020204030204" pitchFamily="34" charset="0"/>
                <a:cs typeface="Calibri" panose="020F0502020204030204" pitchFamily="34" charset="0"/>
              </a:rPr>
              <a:t>users, d</a:t>
            </a:r>
            <a:r>
              <a:rPr lang="en-GB" sz="2000" b="0" dirty="0" smtClean="0">
                <a:latin typeface="Calibri" panose="020F0502020204030204" pitchFamily="34" charset="0"/>
                <a:cs typeface="Calibri" panose="020F0502020204030204" pitchFamily="34" charset="0"/>
                <a:sym typeface="Wingdings" panose="05000000000000000000" pitchFamily="2" charset="2"/>
              </a:rPr>
              <a:t>edicated </a:t>
            </a:r>
            <a:r>
              <a:rPr lang="en-GB" sz="2000" b="0" dirty="0">
                <a:latin typeface="Calibri" panose="020F0502020204030204" pitchFamily="34" charset="0"/>
                <a:cs typeface="Calibri" panose="020F0502020204030204" pitchFamily="34" charset="0"/>
                <a:sym typeface="Wingdings" panose="05000000000000000000" pitchFamily="2" charset="2"/>
              </a:rPr>
              <a:t>workshops with </a:t>
            </a:r>
            <a:r>
              <a:rPr lang="en-GB" sz="2000" b="0" dirty="0" smtClean="0">
                <a:latin typeface="Calibri" panose="020F0502020204030204" pitchFamily="34" charset="0"/>
                <a:cs typeface="Calibri" panose="020F0502020204030204" pitchFamily="34" charset="0"/>
                <a:sym typeface="Wingdings" panose="05000000000000000000" pitchFamily="2" charset="2"/>
              </a:rPr>
              <a:t>Users from Industry</a:t>
            </a:r>
          </a:p>
          <a:p>
            <a:pPr lvl="1">
              <a:buFont typeface="Wingdings" panose="05000000000000000000" pitchFamily="2" charset="2"/>
              <a:buChar char="§"/>
            </a:pPr>
            <a:r>
              <a:rPr lang="en-GB" sz="2000" b="0" dirty="0" smtClean="0">
                <a:latin typeface="Calibri" panose="020F0502020204030204" pitchFamily="34" charset="0"/>
                <a:cs typeface="Calibri" panose="020F0502020204030204" pitchFamily="34" charset="0"/>
                <a:sym typeface="Wingdings" panose="05000000000000000000" pitchFamily="2" charset="2"/>
              </a:rPr>
              <a:t>Pilot new systems including industrial users testing</a:t>
            </a:r>
          </a:p>
          <a:p>
            <a:pPr lvl="1">
              <a:buFont typeface="Wingdings" panose="05000000000000000000" pitchFamily="2" charset="2"/>
              <a:buChar char="§"/>
            </a:pPr>
            <a:r>
              <a:rPr lang="en-GB" sz="2000" b="0" dirty="0" smtClean="0">
                <a:latin typeface="Calibri"/>
                <a:ea typeface="Arial"/>
                <a:cs typeface="Calibri"/>
              </a:rPr>
              <a:t>Define European </a:t>
            </a:r>
            <a:r>
              <a:rPr lang="en-GB" sz="2000" b="0" dirty="0">
                <a:latin typeface="Calibri"/>
                <a:ea typeface="Arial"/>
                <a:cs typeface="Calibri"/>
              </a:rPr>
              <a:t>cyber security strategy, </a:t>
            </a:r>
            <a:r>
              <a:rPr lang="en-GB" sz="2000" b="0" dirty="0" smtClean="0">
                <a:latin typeface="Calibri"/>
                <a:ea typeface="Arial"/>
                <a:cs typeface="Calibri"/>
              </a:rPr>
              <a:t>critical </a:t>
            </a:r>
            <a:r>
              <a:rPr lang="en-GB" sz="2000" b="0" dirty="0">
                <a:latin typeface="Calibri"/>
                <a:ea typeface="Arial"/>
                <a:cs typeface="Calibri"/>
              </a:rPr>
              <a:t>for industrial</a:t>
            </a:r>
            <a:r>
              <a:rPr lang="en-GB" sz="2000" dirty="0">
                <a:latin typeface="Calibri"/>
                <a:ea typeface="Arial"/>
                <a:cs typeface="Calibri"/>
              </a:rPr>
              <a:t> </a:t>
            </a:r>
            <a:r>
              <a:rPr lang="en-GB" sz="2000" b="0" dirty="0" smtClean="0">
                <a:latin typeface="Calibri"/>
                <a:ea typeface="Arial"/>
                <a:cs typeface="Calibri"/>
              </a:rPr>
              <a:t>applications</a:t>
            </a:r>
          </a:p>
          <a:p>
            <a:pPr lvl="1">
              <a:buFont typeface="Wingdings" panose="05000000000000000000" pitchFamily="2" charset="2"/>
              <a:buChar char="§"/>
            </a:pPr>
            <a:r>
              <a:rPr lang="en-US" sz="2000" b="0" dirty="0">
                <a:latin typeface="Calibri" panose="020F0502020204030204" pitchFamily="34" charset="0"/>
                <a:ea typeface="Arial"/>
                <a:cs typeface="Calibri" panose="020F0502020204030204" pitchFamily="34" charset="0"/>
              </a:rPr>
              <a:t>C</a:t>
            </a:r>
            <a:r>
              <a:rPr lang="en-US" sz="2000" b="0" dirty="0" smtClean="0">
                <a:latin typeface="Calibri" panose="020F0502020204030204" pitchFamily="34" charset="0"/>
                <a:ea typeface="Arial"/>
                <a:cs typeface="Calibri" panose="020F0502020204030204" pitchFamily="34" charset="0"/>
              </a:rPr>
              <a:t>o</a:t>
            </a:r>
            <a:r>
              <a:rPr lang="en-US" sz="2000" b="0" dirty="0">
                <a:latin typeface="Calibri" panose="020F0502020204030204" pitchFamily="34" charset="0"/>
                <a:ea typeface="Arial"/>
                <a:cs typeface="Calibri" panose="020F0502020204030204" pitchFamily="34" charset="0"/>
              </a:rPr>
              <a:t>-design strategy should be based on developing partnerships with </a:t>
            </a:r>
            <a:r>
              <a:rPr lang="en-US" sz="2000" b="0" dirty="0" smtClean="0">
                <a:latin typeface="Calibri" panose="020F0502020204030204" pitchFamily="34" charset="0"/>
                <a:ea typeface="Arial"/>
                <a:cs typeface="Calibri" panose="020F0502020204030204" pitchFamily="34" charset="0"/>
              </a:rPr>
              <a:t>industry</a:t>
            </a:r>
          </a:p>
          <a:p>
            <a:pPr lvl="1">
              <a:buFont typeface="Wingdings" panose="05000000000000000000" pitchFamily="2" charset="2"/>
              <a:buChar char="§"/>
            </a:pPr>
            <a:r>
              <a:rPr lang="en-GB" sz="2000" b="0" dirty="0">
                <a:latin typeface="Calibri" panose="020F0502020204030204" pitchFamily="34" charset="0"/>
                <a:cs typeface="Calibri" panose="020F0502020204030204" pitchFamily="34" charset="0"/>
              </a:rPr>
              <a:t>A bridge between GAIA-X and </a:t>
            </a:r>
            <a:r>
              <a:rPr lang="en-GB" sz="2000" b="0" dirty="0" err="1">
                <a:latin typeface="Calibri" panose="020F0502020204030204" pitchFamily="34" charset="0"/>
                <a:cs typeface="Calibri" panose="020F0502020204030204" pitchFamily="34" charset="0"/>
              </a:rPr>
              <a:t>EuroHPC</a:t>
            </a:r>
            <a:r>
              <a:rPr lang="en-GB" sz="2000" b="0" dirty="0">
                <a:latin typeface="Calibri" panose="020F0502020204030204" pitchFamily="34" charset="0"/>
                <a:cs typeface="Calibri" panose="020F0502020204030204" pitchFamily="34" charset="0"/>
              </a:rPr>
              <a:t> has high potential to support commercial access to computer requirements from Industry</a:t>
            </a:r>
          </a:p>
          <a:p>
            <a:pPr lvl="1">
              <a:buFont typeface="Wingdings" panose="05000000000000000000" pitchFamily="2" charset="2"/>
              <a:buChar char="§"/>
            </a:pPr>
            <a:endParaRPr lang="en-GB" sz="2000" b="0" dirty="0">
              <a:latin typeface="Calibri"/>
              <a:ea typeface="Arial"/>
              <a:cs typeface="Calibri"/>
            </a:endParaRPr>
          </a:p>
          <a:p>
            <a:pPr lvl="1">
              <a:buFont typeface="Wingdings" panose="05000000000000000000" pitchFamily="2" charset="2"/>
              <a:buChar char="§"/>
            </a:pPr>
            <a:endParaRPr lang="en-GB" sz="2000" b="0" dirty="0" smtClean="0">
              <a:latin typeface="Calibri" panose="020F0502020204030204" pitchFamily="34" charset="0"/>
              <a:cs typeface="Calibri" panose="020F0502020204030204" pitchFamily="34" charset="0"/>
              <a:sym typeface="Wingdings" panose="05000000000000000000" pitchFamily="2" charset="2"/>
            </a:endParaRPr>
          </a:p>
          <a:p>
            <a:pPr lvl="1">
              <a:buFont typeface="Wingdings" panose="05000000000000000000" pitchFamily="2" charset="2"/>
              <a:buChar char="§"/>
            </a:pPr>
            <a:endParaRPr lang="en-GB" sz="2000" b="0" dirty="0">
              <a:latin typeface="Calibri" panose="020F0502020204030204" pitchFamily="34" charset="0"/>
              <a:cs typeface="Calibri" panose="020F0502020204030204" pitchFamily="34" charset="0"/>
              <a:sym typeface="Wingdings" panose="05000000000000000000" pitchFamily="2" charset="2"/>
            </a:endParaRPr>
          </a:p>
          <a:p>
            <a:pPr>
              <a:buFont typeface="Wingdings" panose="05000000000000000000" pitchFamily="2" charset="2"/>
              <a:buChar char="è"/>
            </a:pPr>
            <a:endParaRPr lang="en-GB" sz="2000" dirty="0">
              <a:latin typeface="Calibri" panose="020F0502020204030204" pitchFamily="34" charset="0"/>
              <a:cs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7207439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7212" y="680520"/>
            <a:ext cx="6772622" cy="936625"/>
          </a:xfrm>
        </p:spPr>
        <p:txBody>
          <a:bodyPr/>
          <a:lstStyle/>
          <a:p>
            <a:pPr lvl="0" algn="ctr"/>
            <a:r>
              <a:rPr lang="en-US" dirty="0" smtClean="0"/>
              <a:t>Industrial User Group </a:t>
            </a:r>
            <a:br>
              <a:rPr lang="en-US" dirty="0" smtClean="0"/>
            </a:br>
            <a:r>
              <a:rPr lang="en-US" dirty="0" smtClean="0"/>
              <a:t>Action Points</a:t>
            </a:r>
            <a:endParaRPr lang="en-US" dirty="0"/>
          </a:p>
        </p:txBody>
      </p:sp>
      <p:sp>
        <p:nvSpPr>
          <p:cNvPr id="3" name="Inhaltsplatzhalter 2"/>
          <p:cNvSpPr>
            <a:spLocks noGrp="1"/>
          </p:cNvSpPr>
          <p:nvPr>
            <p:ph sz="half" idx="1"/>
          </p:nvPr>
        </p:nvSpPr>
        <p:spPr>
          <a:xfrm>
            <a:off x="275522" y="1924645"/>
            <a:ext cx="8411278" cy="4320580"/>
          </a:xfrm>
        </p:spPr>
        <p:txBody>
          <a:bodyPr/>
          <a:lstStyle/>
          <a:p>
            <a:pPr lvl="1"/>
            <a:r>
              <a:rPr lang="en-US" sz="1800" b="0" dirty="0" smtClean="0">
                <a:cs typeface="Verdana"/>
              </a:rPr>
              <a:t>List </a:t>
            </a:r>
            <a:r>
              <a:rPr lang="en-US" sz="1800" b="0" dirty="0">
                <a:cs typeface="Verdana"/>
              </a:rPr>
              <a:t>of </a:t>
            </a:r>
            <a:r>
              <a:rPr lang="en-US" sz="1800" b="0" dirty="0" smtClean="0">
                <a:cs typeface="Verdana"/>
              </a:rPr>
              <a:t>external experts </a:t>
            </a:r>
            <a:r>
              <a:rPr lang="en-US" sz="1800" b="0" dirty="0">
                <a:cs typeface="Verdana"/>
              </a:rPr>
              <a:t>for Industrial Users WG </a:t>
            </a:r>
            <a:r>
              <a:rPr lang="en-US" sz="1800" b="0" dirty="0" err="1" smtClean="0">
                <a:cs typeface="Verdana"/>
              </a:rPr>
              <a:t>finalised</a:t>
            </a:r>
            <a:r>
              <a:rPr lang="en-US" sz="1800" b="0" dirty="0" smtClean="0">
                <a:cs typeface="Verdana"/>
              </a:rPr>
              <a:t> by INFRAG members.</a:t>
            </a:r>
            <a:endParaRPr lang="en-US" sz="1800" b="0" dirty="0">
              <a:cs typeface="Verdana"/>
            </a:endParaRPr>
          </a:p>
          <a:p>
            <a:pPr marL="457200" lvl="1" indent="0">
              <a:buNone/>
            </a:pPr>
            <a:endParaRPr lang="en-US" sz="1800" b="0" dirty="0" smtClean="0"/>
          </a:p>
          <a:p>
            <a:pPr lvl="1"/>
            <a:r>
              <a:rPr lang="en-US" sz="1800" b="0" dirty="0" err="1" smtClean="0">
                <a:cs typeface="Verdana"/>
              </a:rPr>
              <a:t>Organising</a:t>
            </a:r>
            <a:r>
              <a:rPr lang="en-US" sz="1800" b="0" dirty="0" smtClean="0">
                <a:cs typeface="Verdana"/>
              </a:rPr>
              <a:t> </a:t>
            </a:r>
            <a:r>
              <a:rPr lang="en-US" sz="1800" b="0" dirty="0">
                <a:cs typeface="Verdana"/>
              </a:rPr>
              <a:t>the Industrial Users </a:t>
            </a:r>
            <a:r>
              <a:rPr lang="en-US" sz="1800" b="0" dirty="0" smtClean="0">
                <a:cs typeface="Verdana"/>
              </a:rPr>
              <a:t>workshop during the </a:t>
            </a:r>
            <a:r>
              <a:rPr lang="en-US" sz="1800" b="0" dirty="0" err="1" smtClean="0">
                <a:cs typeface="Verdana"/>
              </a:rPr>
              <a:t>EuroHPC</a:t>
            </a:r>
            <a:r>
              <a:rPr lang="en-US" sz="1800" b="0" dirty="0" smtClean="0">
                <a:cs typeface="Verdana"/>
              </a:rPr>
              <a:t> Summit Week 2021. </a:t>
            </a:r>
            <a:r>
              <a:rPr lang="en-US" sz="1800" b="0" dirty="0">
                <a:cs typeface="Verdana"/>
              </a:rPr>
              <a:t>Invite Industry representatives to </a:t>
            </a:r>
            <a:r>
              <a:rPr lang="en-US" sz="1800" b="0" dirty="0" smtClean="0">
                <a:cs typeface="Verdana"/>
              </a:rPr>
              <a:t>participate and gather input by </a:t>
            </a:r>
            <a:r>
              <a:rPr lang="en-US" sz="1800" b="0" dirty="0">
                <a:cs typeface="Verdana"/>
              </a:rPr>
              <a:t>all national industrial user initiatives</a:t>
            </a:r>
            <a:endParaRPr lang="pl-PL" sz="1800" b="0" dirty="0">
              <a:cs typeface="Verdana"/>
            </a:endParaRPr>
          </a:p>
          <a:p>
            <a:pPr lvl="1"/>
            <a:endParaRPr lang="pl-PL" sz="1800" b="0" dirty="0" smtClean="0"/>
          </a:p>
          <a:p>
            <a:pPr lvl="1"/>
            <a:r>
              <a:rPr lang="en-US" sz="1800" b="0" dirty="0">
                <a:cs typeface="Verdana"/>
              </a:rPr>
              <a:t>Communication with relevant activities ETP4HPC, Competence Centers, </a:t>
            </a:r>
            <a:r>
              <a:rPr lang="en-US" sz="1800" b="0" dirty="0" smtClean="0">
                <a:cs typeface="Verdana"/>
              </a:rPr>
              <a:t>EOSC</a:t>
            </a:r>
          </a:p>
          <a:p>
            <a:pPr lvl="1"/>
            <a:endParaRPr lang="en-US" sz="1800" b="0" dirty="0">
              <a:cs typeface="Verdana"/>
            </a:endParaRPr>
          </a:p>
          <a:p>
            <a:pPr lvl="1"/>
            <a:r>
              <a:rPr lang="en-US" sz="1800" b="0" dirty="0" smtClean="0">
                <a:cs typeface="Verdana"/>
              </a:rPr>
              <a:t>Draft white paper for industrial user requirements based on the MSA pillars</a:t>
            </a:r>
            <a:endParaRPr lang="en-US" sz="1800" b="0" dirty="0">
              <a:cs typeface="Verdana"/>
            </a:endParaRPr>
          </a:p>
          <a:p>
            <a:pPr lvl="1"/>
            <a:endParaRPr lang="en-US" sz="2000" b="0" dirty="0" smtClean="0"/>
          </a:p>
          <a:p>
            <a:endParaRPr lang="en-US" dirty="0"/>
          </a:p>
        </p:txBody>
      </p:sp>
      <p:sp>
        <p:nvSpPr>
          <p:cNvPr id="4" name="Foliennummernplatzhalter 3"/>
          <p:cNvSpPr>
            <a:spLocks noGrp="1"/>
          </p:cNvSpPr>
          <p:nvPr>
            <p:ph type="sldNum" sz="quarter" idx="12"/>
          </p:nvPr>
        </p:nvSpPr>
        <p:spPr/>
        <p:txBody>
          <a:bodyPr/>
          <a:lstStyle/>
          <a:p>
            <a:pPr>
              <a:defRPr/>
            </a:pPr>
            <a:fld id="{72CDA757-DEC8-431A-8A78-9AF49282729F}" type="slidenum">
              <a:rPr lang="en-GB" smtClean="0">
                <a:solidFill>
                  <a:srgbClr val="000000"/>
                </a:solidFill>
              </a:rPr>
              <a:pPr>
                <a:defRPr/>
              </a:pPr>
              <a:t>12</a:t>
            </a:fld>
            <a:endParaRPr lang="en-GB" dirty="0">
              <a:solidFill>
                <a:srgbClr val="000000"/>
              </a:solidFill>
            </a:endParaRPr>
          </a:p>
        </p:txBody>
      </p:sp>
    </p:spTree>
    <p:extLst>
      <p:ext uri="{BB962C8B-B14F-4D97-AF65-F5344CB8AC3E}">
        <p14:creationId xmlns:p14="http://schemas.microsoft.com/office/powerpoint/2010/main" val="24411001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716422" y="2708921"/>
            <a:ext cx="8104048" cy="1008112"/>
          </a:xfrm>
        </p:spPr>
        <p:txBody>
          <a:bodyPr/>
          <a:lstStyle/>
          <a:p>
            <a:pPr>
              <a:defRPr/>
            </a:pPr>
            <a:r>
              <a:rPr lang="de-DE" dirty="0" err="1"/>
              <a:t>Thank</a:t>
            </a:r>
            <a:r>
              <a:rPr lang="de-DE" dirty="0"/>
              <a:t> </a:t>
            </a:r>
            <a:r>
              <a:rPr lang="de-DE" smtClean="0"/>
              <a:t>you </a:t>
            </a:r>
            <a:r>
              <a:rPr lang="de-DE" dirty="0" err="1"/>
              <a:t>for</a:t>
            </a:r>
            <a:r>
              <a:rPr lang="de-DE" dirty="0"/>
              <a:t> </a:t>
            </a:r>
            <a:r>
              <a:rPr lang="de-DE" dirty="0" err="1"/>
              <a:t>your</a:t>
            </a:r>
            <a:r>
              <a:rPr lang="de-DE" dirty="0"/>
              <a:t> </a:t>
            </a:r>
            <a:r>
              <a:rPr lang="de-DE" dirty="0" err="1"/>
              <a:t>attention</a:t>
            </a:r>
            <a:endParaRPr lang="de-DE" dirty="0"/>
          </a:p>
        </p:txBody>
      </p:sp>
      <p:sp>
        <p:nvSpPr>
          <p:cNvPr id="5" name="Textplatzhalter 2"/>
          <p:cNvSpPr>
            <a:spLocks noGrp="1"/>
          </p:cNvSpPr>
          <p:nvPr>
            <p:ph type="body" idx="1"/>
          </p:nvPr>
        </p:nvSpPr>
        <p:spPr bwMode="auto">
          <a:xfrm>
            <a:off x="716422" y="5114132"/>
            <a:ext cx="7772400" cy="504056"/>
          </a:xfrm>
        </p:spPr>
        <p:txBody>
          <a:bodyPr/>
          <a:lstStyle/>
          <a:p>
            <a:pPr algn="ctr">
              <a:defRPr/>
            </a:pPr>
            <a:r>
              <a:rPr lang="en-GB" b="1" dirty="0" err="1"/>
              <a:t>EuroHPC</a:t>
            </a:r>
            <a:r>
              <a:rPr lang="en-GB" b="1" dirty="0"/>
              <a:t> Workshop on </a:t>
            </a:r>
          </a:p>
          <a:p>
            <a:pPr algn="ctr">
              <a:defRPr/>
            </a:pPr>
            <a:r>
              <a:rPr lang="en-GB" b="1" dirty="0"/>
              <a:t>Industrial User </a:t>
            </a:r>
            <a:r>
              <a:rPr lang="en-GB" b="1" dirty="0" smtClean="0"/>
              <a:t>Needs</a:t>
            </a:r>
          </a:p>
          <a:p>
            <a:pPr algn="ctr">
              <a:defRPr/>
            </a:pPr>
            <a:endParaRPr lang="en-GB" dirty="0" smtClean="0"/>
          </a:p>
          <a:p>
            <a:pPr algn="ctr">
              <a:defRPr/>
            </a:pPr>
            <a:r>
              <a:rPr lang="en-GB" dirty="0" err="1" smtClean="0"/>
              <a:t>EuroHPC</a:t>
            </a:r>
            <a:r>
              <a:rPr lang="en-GB" dirty="0" smtClean="0"/>
              <a:t> Summit Week</a:t>
            </a:r>
            <a:endParaRPr lang="en-GB" dirty="0"/>
          </a:p>
          <a:p>
            <a:pPr algn="ctr">
              <a:defRPr/>
            </a:pPr>
            <a:r>
              <a:rPr lang="de-DE" dirty="0" smtClean="0"/>
              <a:t> 23 March 2021</a:t>
            </a:r>
            <a:endParaRPr dirty="0"/>
          </a:p>
        </p:txBody>
      </p:sp>
    </p:spTree>
    <p:extLst>
      <p:ext uri="{BB962C8B-B14F-4D97-AF65-F5344CB8AC3E}">
        <p14:creationId xmlns:p14="http://schemas.microsoft.com/office/powerpoint/2010/main" val="42714519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Inhaltsplatzhalter 2"/>
          <p:cNvSpPr>
            <a:spLocks noGrp="1"/>
          </p:cNvSpPr>
          <p:nvPr>
            <p:ph sz="half" idx="1"/>
          </p:nvPr>
        </p:nvSpPr>
        <p:spPr bwMode="auto">
          <a:xfrm>
            <a:off x="539552" y="1844824"/>
            <a:ext cx="7931224" cy="2163648"/>
          </a:xfrm>
        </p:spPr>
        <p:txBody>
          <a:bodyPr/>
          <a:lstStyle/>
          <a:p>
            <a:pPr indent="-285750">
              <a:spcAft>
                <a:spcPts val="1200"/>
              </a:spcAft>
              <a:buClr>
                <a:srgbClr val="C00000"/>
              </a:buClr>
              <a:defRPr/>
            </a:pPr>
            <a:r>
              <a:rPr lang="en-US" sz="2000" i="0" dirty="0" smtClean="0">
                <a:latin typeface="Calibri"/>
                <a:cs typeface="Calibri"/>
              </a:rPr>
              <a:t>Industrial User Requirements </a:t>
            </a:r>
          </a:p>
          <a:p>
            <a:pPr indent="-285750">
              <a:spcAft>
                <a:spcPts val="1200"/>
              </a:spcAft>
              <a:buClr>
                <a:srgbClr val="C00000"/>
              </a:buClr>
              <a:defRPr/>
            </a:pPr>
            <a:r>
              <a:rPr lang="en-US" sz="2000" i="0" dirty="0" smtClean="0">
                <a:latin typeface="Calibri"/>
                <a:cs typeface="Calibri"/>
              </a:rPr>
              <a:t>INFRAG Industry Working Group &amp; Findings</a:t>
            </a:r>
          </a:p>
          <a:p>
            <a:pPr indent="-285750">
              <a:spcAft>
                <a:spcPts val="1200"/>
              </a:spcAft>
              <a:buClr>
                <a:srgbClr val="C00000"/>
              </a:buClr>
              <a:defRPr/>
            </a:pPr>
            <a:r>
              <a:rPr lang="en-US" sz="2000" i="0" dirty="0" smtClean="0">
                <a:latin typeface="Calibri"/>
                <a:cs typeface="Calibri"/>
              </a:rPr>
              <a:t>Relation to MSA</a:t>
            </a:r>
            <a:endParaRPr lang="el-GR" sz="2000" i="0" dirty="0" smtClean="0">
              <a:latin typeface="Calibri"/>
              <a:cs typeface="Calibri"/>
            </a:endParaRPr>
          </a:p>
          <a:p>
            <a:pPr indent="-285750">
              <a:spcAft>
                <a:spcPts val="1200"/>
              </a:spcAft>
              <a:buClr>
                <a:srgbClr val="C00000"/>
              </a:buClr>
              <a:defRPr/>
            </a:pPr>
            <a:r>
              <a:rPr lang="en-US" sz="2000" i="0" dirty="0" smtClean="0">
                <a:latin typeface="Calibri"/>
                <a:cs typeface="Calibri"/>
              </a:rPr>
              <a:t>INFRAG Industrial </a:t>
            </a:r>
            <a:r>
              <a:rPr lang="en-US" sz="2000" i="0" dirty="0">
                <a:latin typeface="Calibri"/>
                <a:cs typeface="Calibri"/>
              </a:rPr>
              <a:t>User Group </a:t>
            </a:r>
            <a:r>
              <a:rPr lang="en-US" sz="2000" i="0" dirty="0" err="1">
                <a:latin typeface="Calibri"/>
                <a:cs typeface="Calibri"/>
              </a:rPr>
              <a:t>Workplan</a:t>
            </a:r>
            <a:endParaRPr lang="en-US" sz="2000" i="0" dirty="0">
              <a:latin typeface="Calibri"/>
              <a:cs typeface="Calibri"/>
            </a:endParaRPr>
          </a:p>
          <a:p>
            <a:pPr indent="-285750">
              <a:spcAft>
                <a:spcPts val="1200"/>
              </a:spcAft>
              <a:buClr>
                <a:srgbClr val="C00000"/>
              </a:buClr>
              <a:defRPr/>
            </a:pPr>
            <a:endParaRPr lang="en-US" sz="1600" i="0" dirty="0"/>
          </a:p>
        </p:txBody>
      </p:sp>
      <p:sp>
        <p:nvSpPr>
          <p:cNvPr id="4" name="Titel 1"/>
          <p:cNvSpPr>
            <a:spLocks noGrp="1"/>
          </p:cNvSpPr>
          <p:nvPr>
            <p:ph type="title"/>
          </p:nvPr>
        </p:nvSpPr>
        <p:spPr bwMode="auto">
          <a:xfrm>
            <a:off x="467544" y="620713"/>
            <a:ext cx="6624736" cy="936625"/>
          </a:xfrm>
        </p:spPr>
        <p:txBody>
          <a:bodyPr/>
          <a:lstStyle/>
          <a:p>
            <a:pPr>
              <a:defRPr/>
            </a:pPr>
            <a:r>
              <a:rPr lang="en-US" sz="3200" dirty="0" smtClean="0"/>
              <a:t>Outline</a:t>
            </a:r>
            <a:endParaRPr lang="en-US" dirty="0"/>
          </a:p>
        </p:txBody>
      </p:sp>
      <p:sp>
        <p:nvSpPr>
          <p:cNvPr id="6" name="Foliennummernplatzhalter 3"/>
          <p:cNvSpPr>
            <a:spLocks noGrp="1"/>
          </p:cNvSpPr>
          <p:nvPr>
            <p:ph type="sldNum" sz="quarter" idx="12"/>
          </p:nvPr>
        </p:nvSpPr>
        <p:spPr bwMode="auto"/>
        <p:txBody>
          <a:bodyPr/>
          <a:lstStyle/>
          <a:p>
            <a:pPr>
              <a:defRPr/>
            </a:pPr>
            <a:fld id="{72CDA757-DEC8-431A-8A78-9AF49282729F}" type="slidenum">
              <a:rPr lang="en-GB"/>
              <a:t>2</a:t>
            </a:fld>
            <a:endParaRPr lang="en-GB"/>
          </a:p>
        </p:txBody>
      </p:sp>
      <p:pic>
        <p:nvPicPr>
          <p:cNvPr id="7" name="Picture 2">
            <a:extLst>
              <a:ext uri="{FF2B5EF4-FFF2-40B4-BE49-F238E27FC236}">
                <a16:creationId xmlns:a16="http://schemas.microsoft.com/office/drawing/2014/main" xmlns="" id="{0A231EFB-F9EC-4B92-865A-87A66A5D68CB}"/>
              </a:ext>
            </a:extLst>
          </p:cNvPr>
          <p:cNvPicPr/>
          <p:nvPr/>
        </p:nvPicPr>
        <p:blipFill rotWithShape="1">
          <a:blip r:embed="rId3">
            <a:extLst>
              <a:ext uri="{28A0092B-C50C-407E-A947-70E740481C1C}">
                <a14:useLocalDpi xmlns:a14="http://schemas.microsoft.com/office/drawing/2010/main" val="0"/>
              </a:ext>
            </a:extLst>
          </a:blip>
          <a:srcRect l="13057" t="6561" r="8596"/>
          <a:stretch/>
        </p:blipFill>
        <p:spPr>
          <a:xfrm>
            <a:off x="2627784" y="3933056"/>
            <a:ext cx="3888432" cy="264781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68838"/>
            <a:ext cx="6624736" cy="936625"/>
          </a:xfrm>
        </p:spPr>
        <p:txBody>
          <a:bodyPr/>
          <a:lstStyle/>
          <a:p>
            <a:r>
              <a:rPr lang="en-US" dirty="0"/>
              <a:t>Industrial User Requirements</a:t>
            </a:r>
          </a:p>
        </p:txBody>
      </p:sp>
      <p:sp>
        <p:nvSpPr>
          <p:cNvPr id="3" name="Inhaltsplatzhalter 2"/>
          <p:cNvSpPr>
            <a:spLocks noGrp="1"/>
          </p:cNvSpPr>
          <p:nvPr>
            <p:ph sz="half" idx="1"/>
          </p:nvPr>
        </p:nvSpPr>
        <p:spPr/>
        <p:txBody>
          <a:bodyPr/>
          <a:lstStyle/>
          <a:p>
            <a:r>
              <a:rPr lang="en-US" sz="1800" dirty="0" smtClean="0"/>
              <a:t>Industry: Big Industry, SMEs, ISVs and Community Representatives play an integral role in</a:t>
            </a:r>
            <a:r>
              <a:rPr lang="en-US" sz="1800" dirty="0"/>
              <a:t> </a:t>
            </a:r>
            <a:r>
              <a:rPr lang="en-US" sz="1800" dirty="0" err="1"/>
              <a:t>EuroHPC</a:t>
            </a:r>
            <a:r>
              <a:rPr lang="en-US" sz="1800" dirty="0"/>
              <a:t> dynamics</a:t>
            </a:r>
            <a:endParaRPr lang="en-US" sz="1800" dirty="0" smtClean="0"/>
          </a:p>
          <a:p>
            <a:endParaRPr lang="en-US" sz="1800" dirty="0"/>
          </a:p>
          <a:p>
            <a:pPr marL="914400" lvl="1" indent="-457200">
              <a:buFont typeface="+mj-lt"/>
              <a:buAutoNum type="arabicPeriod"/>
            </a:pPr>
            <a:r>
              <a:rPr lang="en-US" sz="1800" dirty="0" smtClean="0"/>
              <a:t>Industry is a </a:t>
            </a:r>
            <a:r>
              <a:rPr lang="en-US" sz="1800" dirty="0"/>
              <a:t>very important part of European economy </a:t>
            </a:r>
            <a:endParaRPr lang="en-US" sz="1800" dirty="0" smtClean="0"/>
          </a:p>
          <a:p>
            <a:pPr marL="914400" lvl="1" indent="-457200">
              <a:buFont typeface="+mj-lt"/>
              <a:buAutoNum type="arabicPeriod"/>
            </a:pPr>
            <a:endParaRPr lang="en-US" sz="1800" dirty="0"/>
          </a:p>
          <a:p>
            <a:pPr marL="914400" lvl="1" indent="-457200">
              <a:buFont typeface="+mj-lt"/>
              <a:buAutoNum type="arabicPeriod"/>
            </a:pPr>
            <a:r>
              <a:rPr lang="en-US" sz="1800" dirty="0" smtClean="0"/>
              <a:t>Big Industry, SMEs, ISVs have </a:t>
            </a:r>
            <a:r>
              <a:rPr lang="en-US" sz="1800" dirty="0"/>
              <a:t>very specific </a:t>
            </a:r>
            <a:r>
              <a:rPr lang="en-US" sz="1800" dirty="0" smtClean="0"/>
              <a:t>but also different requirements</a:t>
            </a:r>
            <a:r>
              <a:rPr lang="en-US" sz="1800" dirty="0"/>
              <a:t>, especially because many of </a:t>
            </a:r>
            <a:r>
              <a:rPr lang="en-US" sz="1800" dirty="0" smtClean="0"/>
              <a:t>these users </a:t>
            </a:r>
            <a:r>
              <a:rPr lang="en-US" sz="1800" dirty="0"/>
              <a:t>do not have </a:t>
            </a:r>
            <a:r>
              <a:rPr lang="en-US" sz="1800" dirty="0" smtClean="0"/>
              <a:t>skills in HPC</a:t>
            </a:r>
          </a:p>
          <a:p>
            <a:pPr marL="914400" lvl="1" indent="-457200">
              <a:buFont typeface="+mj-lt"/>
              <a:buAutoNum type="arabicPeriod"/>
            </a:pPr>
            <a:endParaRPr lang="en-US" sz="1800" dirty="0"/>
          </a:p>
          <a:p>
            <a:pPr marL="914400" lvl="1" indent="-457200">
              <a:buFont typeface="+mj-lt"/>
              <a:buAutoNum type="arabicPeriod"/>
            </a:pPr>
            <a:r>
              <a:rPr lang="en-US" sz="1800" dirty="0" err="1" smtClean="0"/>
              <a:t>EuroHPC</a:t>
            </a:r>
            <a:r>
              <a:rPr lang="en-US" sz="1800" dirty="0" smtClean="0"/>
              <a:t> is setting up Competence </a:t>
            </a:r>
            <a:r>
              <a:rPr lang="en-US" sz="1800" dirty="0" err="1" smtClean="0"/>
              <a:t>Centres</a:t>
            </a:r>
            <a:r>
              <a:rPr lang="en-US" sz="1800" dirty="0" smtClean="0"/>
              <a:t> </a:t>
            </a:r>
            <a:r>
              <a:rPr lang="en-US" sz="1800" dirty="0"/>
              <a:t>in every partner-state to provide permanent support to </a:t>
            </a:r>
            <a:r>
              <a:rPr lang="en-US" sz="1800" dirty="0" smtClean="0"/>
              <a:t>academic and industrial future users</a:t>
            </a:r>
          </a:p>
          <a:p>
            <a:pPr marL="914400" lvl="1" indent="-457200">
              <a:buFont typeface="+mj-lt"/>
              <a:buAutoNum type="arabicPeriod"/>
            </a:pPr>
            <a:endParaRPr lang="en-US" sz="1800" dirty="0"/>
          </a:p>
          <a:p>
            <a:pPr marL="914400" lvl="1" indent="-457200">
              <a:buFont typeface="+mj-lt"/>
              <a:buAutoNum type="arabicPeriod"/>
            </a:pPr>
            <a:r>
              <a:rPr lang="en-US" sz="1800" dirty="0" smtClean="0"/>
              <a:t>Competence Centers will bring support to Applications and help industry users with HPC access.</a:t>
            </a:r>
            <a:endParaRPr lang="en-US" sz="1800" dirty="0"/>
          </a:p>
          <a:p>
            <a:endParaRPr lang="en-US" dirty="0"/>
          </a:p>
        </p:txBody>
      </p:sp>
      <p:sp>
        <p:nvSpPr>
          <p:cNvPr id="4" name="Foliennummernplatzhalter 3"/>
          <p:cNvSpPr>
            <a:spLocks noGrp="1"/>
          </p:cNvSpPr>
          <p:nvPr>
            <p:ph type="sldNum" sz="quarter" idx="12"/>
          </p:nvPr>
        </p:nvSpPr>
        <p:spPr/>
        <p:txBody>
          <a:bodyPr/>
          <a:lstStyle/>
          <a:p>
            <a:pPr>
              <a:defRPr/>
            </a:pPr>
            <a:fld id="{72CDA757-DEC8-431A-8A78-9AF49282729F}" type="slidenum">
              <a:rPr lang="en-GB" smtClean="0">
                <a:solidFill>
                  <a:srgbClr val="000000"/>
                </a:solidFill>
              </a:rPr>
              <a:pPr>
                <a:defRPr/>
              </a:pPr>
              <a:t>3</a:t>
            </a:fld>
            <a:endParaRPr lang="en-GB" dirty="0">
              <a:solidFill>
                <a:srgbClr val="000000"/>
              </a:solidFill>
            </a:endParaRPr>
          </a:p>
        </p:txBody>
      </p:sp>
    </p:spTree>
    <p:extLst>
      <p:ext uri="{BB962C8B-B14F-4D97-AF65-F5344CB8AC3E}">
        <p14:creationId xmlns:p14="http://schemas.microsoft.com/office/powerpoint/2010/main" val="25228182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68838"/>
            <a:ext cx="6768752" cy="936625"/>
          </a:xfrm>
        </p:spPr>
        <p:txBody>
          <a:bodyPr/>
          <a:lstStyle/>
          <a:p>
            <a:r>
              <a:rPr lang="en-US" dirty="0"/>
              <a:t>Industrial User Requirements</a:t>
            </a:r>
          </a:p>
        </p:txBody>
      </p:sp>
      <p:sp>
        <p:nvSpPr>
          <p:cNvPr id="3" name="Inhaltsplatzhalter 2"/>
          <p:cNvSpPr>
            <a:spLocks noGrp="1"/>
          </p:cNvSpPr>
          <p:nvPr>
            <p:ph sz="half" idx="1"/>
          </p:nvPr>
        </p:nvSpPr>
        <p:spPr/>
        <p:txBody>
          <a:bodyPr/>
          <a:lstStyle/>
          <a:p>
            <a:pPr marL="57150" indent="0">
              <a:buNone/>
            </a:pPr>
            <a:r>
              <a:rPr lang="en-US" sz="1800" dirty="0" smtClean="0"/>
              <a:t>Mastering </a:t>
            </a:r>
            <a:r>
              <a:rPr lang="en-US" sz="1800" dirty="0"/>
              <a:t>HPC/HPDA in all its dimensions is decisive for European Industry in order to stay competitive in the global market so </a:t>
            </a:r>
            <a:r>
              <a:rPr lang="en-US" sz="1800" dirty="0" err="1"/>
              <a:t>EuroHPC</a:t>
            </a:r>
            <a:r>
              <a:rPr lang="en-US" sz="1800" dirty="0"/>
              <a:t> is preparing </a:t>
            </a:r>
            <a:r>
              <a:rPr lang="en-US" sz="1800" dirty="0" smtClean="0"/>
              <a:t>to: </a:t>
            </a:r>
          </a:p>
          <a:p>
            <a:pPr marL="57150" indent="0">
              <a:buNone/>
            </a:pPr>
            <a:endParaRPr lang="en-US" sz="1600" dirty="0"/>
          </a:p>
          <a:p>
            <a:pPr marL="914400" lvl="1" indent="-457200">
              <a:buFont typeface="+mj-lt"/>
              <a:buAutoNum type="arabicPeriod"/>
            </a:pPr>
            <a:r>
              <a:rPr lang="en-US" sz="1800" dirty="0" smtClean="0"/>
              <a:t>Transfer </a:t>
            </a:r>
            <a:r>
              <a:rPr lang="en-US" sz="1800" dirty="0"/>
              <a:t>knowledge </a:t>
            </a:r>
            <a:r>
              <a:rPr lang="pl-PL" sz="1800" dirty="0" err="1" smtClean="0"/>
              <a:t>between</a:t>
            </a:r>
            <a:r>
              <a:rPr lang="pl-PL" sz="1800" dirty="0" smtClean="0"/>
              <a:t> Re</a:t>
            </a:r>
            <a:r>
              <a:rPr lang="en-US" sz="1800" dirty="0" smtClean="0"/>
              <a:t>search/Academia </a:t>
            </a:r>
            <a:r>
              <a:rPr lang="pl-PL" sz="1800" dirty="0" smtClean="0"/>
              <a:t>and</a:t>
            </a:r>
            <a:r>
              <a:rPr lang="en-US" sz="1800" dirty="0" smtClean="0"/>
              <a:t> </a:t>
            </a:r>
            <a:r>
              <a:rPr lang="en-US" sz="1800" dirty="0"/>
              <a:t>European </a:t>
            </a:r>
            <a:r>
              <a:rPr lang="en-US" sz="1800" dirty="0" smtClean="0"/>
              <a:t>Industry</a:t>
            </a:r>
          </a:p>
          <a:p>
            <a:pPr marL="914400" lvl="1" indent="-457200">
              <a:buFont typeface="+mj-lt"/>
              <a:buAutoNum type="arabicPeriod"/>
            </a:pPr>
            <a:endParaRPr lang="en-US" sz="1800" dirty="0"/>
          </a:p>
          <a:p>
            <a:pPr marL="914400" lvl="1" indent="-457200">
              <a:buFont typeface="+mj-lt"/>
              <a:buAutoNum type="arabicPeriod"/>
            </a:pPr>
            <a:r>
              <a:rPr lang="en-US" sz="1800" dirty="0" smtClean="0"/>
              <a:t>Develop </a:t>
            </a:r>
            <a:r>
              <a:rPr lang="en-US" sz="1800" dirty="0"/>
              <a:t>a co-design approach between technology providers and advanced </a:t>
            </a:r>
            <a:r>
              <a:rPr lang="en-US" sz="1800" dirty="0" smtClean="0"/>
              <a:t>users</a:t>
            </a:r>
          </a:p>
          <a:p>
            <a:pPr marL="914400" lvl="1" indent="-457200">
              <a:buFont typeface="+mj-lt"/>
              <a:buAutoNum type="arabicPeriod"/>
            </a:pPr>
            <a:endParaRPr lang="en-US" sz="1800" dirty="0"/>
          </a:p>
          <a:p>
            <a:pPr marL="914400" lvl="1" indent="-457200">
              <a:buFont typeface="+mj-lt"/>
              <a:buAutoNum type="arabicPeriod"/>
            </a:pPr>
            <a:r>
              <a:rPr lang="en-US" sz="1800" dirty="0" smtClean="0"/>
              <a:t>Take </a:t>
            </a:r>
            <a:r>
              <a:rPr lang="en-US" sz="1800" dirty="0"/>
              <a:t>into account inputs from Industry Community, listing </a:t>
            </a:r>
            <a:r>
              <a:rPr lang="en-US" sz="1800" dirty="0" smtClean="0"/>
              <a:t>their </a:t>
            </a:r>
            <a:r>
              <a:rPr lang="en-US" sz="1800" dirty="0"/>
              <a:t>specific needs and </a:t>
            </a:r>
            <a:r>
              <a:rPr lang="en-US" sz="1800" dirty="0" smtClean="0"/>
              <a:t>requirements</a:t>
            </a:r>
          </a:p>
          <a:p>
            <a:pPr marL="914400" lvl="1" indent="-457200">
              <a:buFont typeface="+mj-lt"/>
              <a:buAutoNum type="arabicPeriod"/>
            </a:pPr>
            <a:endParaRPr lang="en-US" sz="1800" dirty="0"/>
          </a:p>
          <a:p>
            <a:pPr marL="914400" lvl="1" indent="-457200">
              <a:buFont typeface="+mj-lt"/>
              <a:buAutoNum type="arabicPeriod"/>
            </a:pPr>
            <a:r>
              <a:rPr lang="en-US" sz="1800" dirty="0" smtClean="0"/>
              <a:t>Such Requirements are taken into account in the MSA drafting</a:t>
            </a:r>
            <a:endParaRPr lang="en-US" sz="1800" dirty="0"/>
          </a:p>
          <a:p>
            <a:endParaRPr lang="en-US" dirty="0"/>
          </a:p>
        </p:txBody>
      </p:sp>
      <p:sp>
        <p:nvSpPr>
          <p:cNvPr id="4" name="Foliennummernplatzhalter 3"/>
          <p:cNvSpPr>
            <a:spLocks noGrp="1"/>
          </p:cNvSpPr>
          <p:nvPr>
            <p:ph type="sldNum" sz="quarter" idx="12"/>
          </p:nvPr>
        </p:nvSpPr>
        <p:spPr/>
        <p:txBody>
          <a:bodyPr/>
          <a:lstStyle/>
          <a:p>
            <a:pPr>
              <a:defRPr/>
            </a:pPr>
            <a:fld id="{72CDA757-DEC8-431A-8A78-9AF49282729F}" type="slidenum">
              <a:rPr lang="en-GB" smtClean="0">
                <a:solidFill>
                  <a:srgbClr val="000000"/>
                </a:solidFill>
              </a:rPr>
              <a:pPr>
                <a:defRPr/>
              </a:pPr>
              <a:t>4</a:t>
            </a:fld>
            <a:endParaRPr lang="en-GB" dirty="0">
              <a:solidFill>
                <a:srgbClr val="000000"/>
              </a:solidFill>
            </a:endParaRPr>
          </a:p>
        </p:txBody>
      </p:sp>
    </p:spTree>
    <p:extLst>
      <p:ext uri="{BB962C8B-B14F-4D97-AF65-F5344CB8AC3E}">
        <p14:creationId xmlns:p14="http://schemas.microsoft.com/office/powerpoint/2010/main" val="40625997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1DEBFC62-E3CF-4012-8A8B-ABF1C18EA022}" type="slidenum">
              <a:rPr lang="en-GB" smtClean="0">
                <a:solidFill>
                  <a:srgbClr val="000000"/>
                </a:solidFill>
              </a:rPr>
              <a:pPr>
                <a:defRPr/>
              </a:pPr>
              <a:t>5</a:t>
            </a:fld>
            <a:endParaRPr lang="en-GB">
              <a:solidFill>
                <a:srgbClr val="000000"/>
              </a:solidFill>
            </a:endParaRPr>
          </a:p>
        </p:txBody>
      </p:sp>
      <p:grpSp>
        <p:nvGrpSpPr>
          <p:cNvPr id="41" name="Gruppieren 40"/>
          <p:cNvGrpSpPr/>
          <p:nvPr/>
        </p:nvGrpSpPr>
        <p:grpSpPr>
          <a:xfrm>
            <a:off x="395536" y="548097"/>
            <a:ext cx="8579294" cy="5071344"/>
            <a:chOff x="395536" y="965265"/>
            <a:chExt cx="8579294" cy="5071344"/>
          </a:xfrm>
        </p:grpSpPr>
        <p:grpSp>
          <p:nvGrpSpPr>
            <p:cNvPr id="4" name="Gruppieren 3"/>
            <p:cNvGrpSpPr/>
            <p:nvPr/>
          </p:nvGrpSpPr>
          <p:grpSpPr>
            <a:xfrm>
              <a:off x="395536" y="965265"/>
              <a:ext cx="8579294" cy="5071344"/>
              <a:chOff x="250813" y="502434"/>
              <a:chExt cx="8579294" cy="5071344"/>
            </a:xfrm>
          </p:grpSpPr>
          <p:grpSp>
            <p:nvGrpSpPr>
              <p:cNvPr id="5" name="Gruppieren 4"/>
              <p:cNvGrpSpPr/>
              <p:nvPr/>
            </p:nvGrpSpPr>
            <p:grpSpPr>
              <a:xfrm>
                <a:off x="488511" y="502434"/>
                <a:ext cx="8341596" cy="5071344"/>
                <a:chOff x="761926" y="-944190"/>
                <a:chExt cx="12206342" cy="6093286"/>
              </a:xfrm>
            </p:grpSpPr>
            <p:cxnSp>
              <p:nvCxnSpPr>
                <p:cNvPr id="10" name="Gerade Verbindung mit Pfeil 9"/>
                <p:cNvCxnSpPr/>
                <p:nvPr/>
              </p:nvCxnSpPr>
              <p:spPr>
                <a:xfrm>
                  <a:off x="7330494" y="638990"/>
                  <a:ext cx="1106262" cy="1751"/>
                </a:xfrm>
                <a:prstGeom prst="straightConnector1">
                  <a:avLst/>
                </a:prstGeom>
                <a:noFill/>
                <a:ln w="38100" cap="flat" cmpd="sng" algn="ctr">
                  <a:solidFill>
                    <a:sysClr val="windowText" lastClr="000000"/>
                  </a:solidFill>
                  <a:prstDash val="solid"/>
                  <a:miter lim="800000"/>
                  <a:tailEnd type="triangle"/>
                </a:ln>
                <a:effectLst/>
              </p:spPr>
            </p:cxnSp>
            <p:cxnSp>
              <p:nvCxnSpPr>
                <p:cNvPr id="11" name="Gerade Verbindung mit Pfeil 10"/>
                <p:cNvCxnSpPr/>
                <p:nvPr/>
              </p:nvCxnSpPr>
              <p:spPr>
                <a:xfrm>
                  <a:off x="7348620" y="1703109"/>
                  <a:ext cx="1106262" cy="0"/>
                </a:xfrm>
                <a:prstGeom prst="straightConnector1">
                  <a:avLst/>
                </a:prstGeom>
                <a:noFill/>
                <a:ln w="38100" cap="flat" cmpd="sng" algn="ctr">
                  <a:solidFill>
                    <a:sysClr val="windowText" lastClr="000000"/>
                  </a:solidFill>
                  <a:prstDash val="solid"/>
                  <a:miter lim="800000"/>
                  <a:tailEnd type="triangle"/>
                </a:ln>
                <a:effectLst/>
              </p:spPr>
            </p:cxnSp>
            <p:cxnSp>
              <p:nvCxnSpPr>
                <p:cNvPr id="12" name="Gerade Verbindung mit Pfeil 11"/>
                <p:cNvCxnSpPr/>
                <p:nvPr/>
              </p:nvCxnSpPr>
              <p:spPr>
                <a:xfrm flipV="1">
                  <a:off x="7348620" y="2881202"/>
                  <a:ext cx="1106262" cy="2"/>
                </a:xfrm>
                <a:prstGeom prst="straightConnector1">
                  <a:avLst/>
                </a:prstGeom>
                <a:noFill/>
                <a:ln w="38100" cap="flat" cmpd="sng" algn="ctr">
                  <a:solidFill>
                    <a:sysClr val="windowText" lastClr="000000"/>
                  </a:solidFill>
                  <a:prstDash val="solid"/>
                  <a:miter lim="800000"/>
                  <a:tailEnd type="triangle"/>
                </a:ln>
                <a:effectLst/>
              </p:spPr>
            </p:cxnSp>
            <p:cxnSp>
              <p:nvCxnSpPr>
                <p:cNvPr id="13" name="Gerade Verbindung mit Pfeil 12"/>
                <p:cNvCxnSpPr/>
                <p:nvPr/>
              </p:nvCxnSpPr>
              <p:spPr>
                <a:xfrm flipV="1">
                  <a:off x="7348620" y="4034630"/>
                  <a:ext cx="1106262" cy="11193"/>
                </a:xfrm>
                <a:prstGeom prst="straightConnector1">
                  <a:avLst/>
                </a:prstGeom>
                <a:noFill/>
                <a:ln w="38100" cap="flat" cmpd="sng" algn="ctr">
                  <a:solidFill>
                    <a:sysClr val="windowText" lastClr="000000"/>
                  </a:solidFill>
                  <a:prstDash val="solid"/>
                  <a:miter lim="800000"/>
                  <a:tailEnd type="triangle"/>
                </a:ln>
                <a:effectLst/>
              </p:spPr>
            </p:cxnSp>
            <p:sp>
              <p:nvSpPr>
                <p:cNvPr id="14" name="Rechteck 13"/>
                <p:cNvSpPr/>
                <p:nvPr/>
              </p:nvSpPr>
              <p:spPr>
                <a:xfrm>
                  <a:off x="761929" y="311418"/>
                  <a:ext cx="1580406" cy="1770564"/>
                </a:xfrm>
                <a:prstGeom prst="rect">
                  <a:avLst/>
                </a:prstGeom>
                <a:solidFill>
                  <a:sysClr val="window" lastClr="FFFFFF"/>
                </a:solidFill>
                <a:ln w="38100" cap="flat" cmpd="sng" algn="ctr">
                  <a:solidFill>
                    <a:schemeClr val="accent1">
                      <a:lumMod val="50000"/>
                    </a:schemeClr>
                  </a:solidFill>
                  <a:prstDash val="solid"/>
                  <a:miter lim="800000"/>
                </a:ln>
                <a:effectLst/>
              </p:spPr>
              <p:txBody>
                <a:bodyPr rtlCol="0" anchor="ctr"/>
                <a:lstStyle/>
                <a:p>
                  <a:pPr algn="ctr" defTabSz="914400">
                    <a:defRPr/>
                  </a:pPr>
                  <a:r>
                    <a:rPr lang="de-DE" sz="1100" kern="0" dirty="0">
                      <a:solidFill>
                        <a:srgbClr val="000000"/>
                      </a:solidFill>
                      <a:latin typeface="Verdana"/>
                    </a:rPr>
                    <a:t>Science </a:t>
                  </a:r>
                </a:p>
              </p:txBody>
            </p:sp>
            <p:sp>
              <p:nvSpPr>
                <p:cNvPr id="15" name="Rechteck 14"/>
                <p:cNvSpPr/>
                <p:nvPr/>
              </p:nvSpPr>
              <p:spPr>
                <a:xfrm>
                  <a:off x="761926" y="2645247"/>
                  <a:ext cx="1577500" cy="1786311"/>
                </a:xfrm>
                <a:prstGeom prst="rect">
                  <a:avLst/>
                </a:prstGeom>
                <a:solidFill>
                  <a:sysClr val="window" lastClr="FFFFFF"/>
                </a:solidFill>
                <a:ln w="38100" cap="flat" cmpd="sng" algn="ctr">
                  <a:solidFill>
                    <a:schemeClr val="accent1">
                      <a:lumMod val="50000"/>
                    </a:schemeClr>
                  </a:solidFill>
                  <a:prstDash val="solid"/>
                  <a:miter lim="800000"/>
                </a:ln>
                <a:effectLst/>
              </p:spPr>
              <p:txBody>
                <a:bodyPr rtlCol="0" anchor="ctr"/>
                <a:lstStyle/>
                <a:p>
                  <a:pPr algn="ctr" defTabSz="914400">
                    <a:defRPr/>
                  </a:pPr>
                  <a:r>
                    <a:rPr lang="de-DE" sz="1100" kern="0" dirty="0" err="1">
                      <a:solidFill>
                        <a:srgbClr val="000000"/>
                      </a:solidFill>
                      <a:latin typeface="Verdana"/>
                    </a:rPr>
                    <a:t>Industry</a:t>
                  </a:r>
                  <a:endParaRPr lang="de-DE" sz="1100" kern="0" dirty="0">
                    <a:solidFill>
                      <a:srgbClr val="000000"/>
                    </a:solidFill>
                    <a:latin typeface="Verdana"/>
                  </a:endParaRPr>
                </a:p>
              </p:txBody>
            </p:sp>
            <p:sp>
              <p:nvSpPr>
                <p:cNvPr id="16" name="Rechteck 15"/>
                <p:cNvSpPr/>
                <p:nvPr/>
              </p:nvSpPr>
              <p:spPr>
                <a:xfrm>
                  <a:off x="3334722" y="308726"/>
                  <a:ext cx="1821029" cy="1770564"/>
                </a:xfrm>
                <a:prstGeom prst="rect">
                  <a:avLst/>
                </a:prstGeom>
                <a:solidFill>
                  <a:sysClr val="window" lastClr="FFFFFF"/>
                </a:solidFill>
                <a:ln w="38100" cap="flat" cmpd="sng" algn="ctr">
                  <a:solidFill>
                    <a:schemeClr val="accent1">
                      <a:lumMod val="50000"/>
                    </a:schemeClr>
                  </a:solidFill>
                  <a:prstDash val="solid"/>
                  <a:miter lim="800000"/>
                </a:ln>
                <a:effectLst/>
              </p:spPr>
              <p:txBody>
                <a:bodyPr rtlCol="0" anchor="ctr"/>
                <a:lstStyle/>
                <a:p>
                  <a:pPr algn="ctr" defTabSz="914400">
                    <a:defRPr/>
                  </a:pPr>
                  <a:endParaRPr lang="de-DE" sz="1100" kern="0" dirty="0">
                    <a:solidFill>
                      <a:srgbClr val="000000"/>
                    </a:solidFill>
                    <a:latin typeface="Verdana"/>
                  </a:endParaRPr>
                </a:p>
                <a:p>
                  <a:pPr algn="ctr" defTabSz="914400">
                    <a:defRPr/>
                  </a:pPr>
                  <a:r>
                    <a:rPr lang="de-DE" sz="1100" kern="0" dirty="0">
                      <a:solidFill>
                        <a:srgbClr val="000000"/>
                      </a:solidFill>
                      <a:latin typeface="Verdana"/>
                    </a:rPr>
                    <a:t>Roadmap</a:t>
                  </a:r>
                </a:p>
                <a:p>
                  <a:pPr algn="ctr" defTabSz="914400">
                    <a:defRPr/>
                  </a:pPr>
                  <a:r>
                    <a:rPr lang="de-DE" sz="1100" kern="0" dirty="0">
                      <a:solidFill>
                        <a:srgbClr val="000000"/>
                      </a:solidFill>
                      <a:latin typeface="Verdana"/>
                    </a:rPr>
                    <a:t>(1-7-15 </a:t>
                  </a:r>
                  <a:r>
                    <a:rPr lang="de-DE" sz="1100" kern="0" dirty="0" err="1">
                      <a:solidFill>
                        <a:srgbClr val="000000"/>
                      </a:solidFill>
                      <a:latin typeface="Verdana"/>
                    </a:rPr>
                    <a:t>years</a:t>
                  </a:r>
                  <a:r>
                    <a:rPr lang="de-DE" sz="1100" kern="0" dirty="0">
                      <a:solidFill>
                        <a:srgbClr val="000000"/>
                      </a:solidFill>
                      <a:latin typeface="Verdana"/>
                    </a:rPr>
                    <a:t>)</a:t>
                  </a:r>
                </a:p>
                <a:p>
                  <a:pPr algn="ctr" defTabSz="914400">
                    <a:defRPr/>
                  </a:pPr>
                  <a:endParaRPr lang="de-DE" sz="1100" kern="0" dirty="0">
                    <a:solidFill>
                      <a:srgbClr val="000000"/>
                    </a:solidFill>
                    <a:latin typeface="Verdana"/>
                  </a:endParaRPr>
                </a:p>
                <a:p>
                  <a:pPr algn="ctr" defTabSz="914400">
                    <a:defRPr/>
                  </a:pPr>
                  <a:r>
                    <a:rPr lang="de-DE" sz="1100" i="1" kern="0" dirty="0">
                      <a:solidFill>
                        <a:srgbClr val="000000"/>
                      </a:solidFill>
                      <a:latin typeface="Verdana"/>
                    </a:rPr>
                    <a:t>Development of </a:t>
                  </a:r>
                  <a:r>
                    <a:rPr lang="de-DE" sz="1100" i="1" kern="0" dirty="0" err="1">
                      <a:solidFill>
                        <a:srgbClr val="000000"/>
                      </a:solidFill>
                      <a:latin typeface="Verdana"/>
                    </a:rPr>
                    <a:t>science</a:t>
                  </a:r>
                  <a:endParaRPr lang="de-DE" sz="1100" i="1" kern="0" dirty="0">
                    <a:solidFill>
                      <a:srgbClr val="000000"/>
                    </a:solidFill>
                    <a:latin typeface="Verdana"/>
                  </a:endParaRPr>
                </a:p>
                <a:p>
                  <a:pPr algn="ctr" defTabSz="914400">
                    <a:defRPr/>
                  </a:pPr>
                  <a:endParaRPr lang="de-DE" sz="1100" kern="0" dirty="0">
                    <a:solidFill>
                      <a:srgbClr val="000000"/>
                    </a:solidFill>
                    <a:latin typeface="Verdana"/>
                  </a:endParaRPr>
                </a:p>
                <a:p>
                  <a:pPr algn="ctr" defTabSz="914400">
                    <a:defRPr/>
                  </a:pPr>
                  <a:endParaRPr lang="de-DE" sz="1100" kern="0" dirty="0">
                    <a:solidFill>
                      <a:srgbClr val="000000"/>
                    </a:solidFill>
                    <a:latin typeface="Verdana"/>
                  </a:endParaRPr>
                </a:p>
              </p:txBody>
            </p:sp>
            <p:sp>
              <p:nvSpPr>
                <p:cNvPr id="17" name="Rechteck 16"/>
                <p:cNvSpPr/>
                <p:nvPr/>
              </p:nvSpPr>
              <p:spPr>
                <a:xfrm>
                  <a:off x="5922852" y="308726"/>
                  <a:ext cx="1742035" cy="4120141"/>
                </a:xfrm>
                <a:prstGeom prst="rect">
                  <a:avLst/>
                </a:prstGeom>
                <a:solidFill>
                  <a:sysClr val="window" lastClr="FFFFFF"/>
                </a:solidFill>
                <a:ln w="38100" cap="flat" cmpd="sng" algn="ctr">
                  <a:solidFill>
                    <a:schemeClr val="accent1">
                      <a:lumMod val="50000"/>
                    </a:schemeClr>
                  </a:solidFill>
                  <a:prstDash val="solid"/>
                  <a:miter lim="800000"/>
                </a:ln>
                <a:effectLst/>
              </p:spPr>
              <p:txBody>
                <a:bodyPr rtlCol="0" anchor="ctr"/>
                <a:lstStyle/>
                <a:p>
                  <a:pPr algn="ctr" defTabSz="914400">
                    <a:defRPr/>
                  </a:pPr>
                  <a:r>
                    <a:rPr lang="de-DE" sz="1100" kern="0" dirty="0">
                      <a:solidFill>
                        <a:srgbClr val="000000"/>
                      </a:solidFill>
                      <a:latin typeface="Verdana"/>
                    </a:rPr>
                    <a:t>Definition of </a:t>
                  </a:r>
                  <a:r>
                    <a:rPr lang="de-DE" sz="1100" kern="0" dirty="0" err="1">
                      <a:solidFill>
                        <a:srgbClr val="000000"/>
                      </a:solidFill>
                      <a:latin typeface="Verdana"/>
                    </a:rPr>
                    <a:t>Require-ments</a:t>
                  </a:r>
                  <a:endParaRPr lang="de-DE" sz="1100" kern="0" dirty="0">
                    <a:solidFill>
                      <a:srgbClr val="000000"/>
                    </a:solidFill>
                    <a:latin typeface="Verdana"/>
                  </a:endParaRPr>
                </a:p>
              </p:txBody>
            </p:sp>
            <p:sp>
              <p:nvSpPr>
                <p:cNvPr id="18" name="Rechteck 17"/>
                <p:cNvSpPr/>
                <p:nvPr/>
              </p:nvSpPr>
              <p:spPr>
                <a:xfrm>
                  <a:off x="8478055" y="308726"/>
                  <a:ext cx="2329651" cy="765318"/>
                </a:xfrm>
                <a:prstGeom prst="rect">
                  <a:avLst/>
                </a:prstGeom>
                <a:solidFill>
                  <a:sysClr val="window" lastClr="FFFFFF"/>
                </a:solidFill>
                <a:ln w="38100" cap="flat" cmpd="sng" algn="ctr">
                  <a:solidFill>
                    <a:schemeClr val="accent1">
                      <a:lumMod val="50000"/>
                    </a:schemeClr>
                  </a:solidFill>
                  <a:prstDash val="solid"/>
                  <a:miter lim="800000"/>
                </a:ln>
                <a:effectLst/>
              </p:spPr>
              <p:txBody>
                <a:bodyPr rtlCol="0" anchor="ctr"/>
                <a:lstStyle/>
                <a:p>
                  <a:pPr algn="ctr" defTabSz="914400">
                    <a:defRPr/>
                  </a:pPr>
                  <a:r>
                    <a:rPr lang="de-DE" sz="1100" kern="0" dirty="0">
                      <a:solidFill>
                        <a:srgbClr val="000000"/>
                      </a:solidFill>
                      <a:latin typeface="Verdana"/>
                    </a:rPr>
                    <a:t>System-</a:t>
                  </a:r>
                  <a:r>
                    <a:rPr lang="de-DE" sz="1100" kern="0" dirty="0" err="1">
                      <a:solidFill>
                        <a:srgbClr val="000000"/>
                      </a:solidFill>
                      <a:latin typeface="Verdana"/>
                    </a:rPr>
                    <a:t>architecture</a:t>
                  </a:r>
                  <a:endParaRPr lang="de-DE" sz="1100" kern="0" dirty="0">
                    <a:solidFill>
                      <a:srgbClr val="000000"/>
                    </a:solidFill>
                    <a:latin typeface="Verdana"/>
                  </a:endParaRPr>
                </a:p>
              </p:txBody>
            </p:sp>
            <p:sp>
              <p:nvSpPr>
                <p:cNvPr id="19" name="Rechteck 18"/>
                <p:cNvSpPr/>
                <p:nvPr/>
              </p:nvSpPr>
              <p:spPr>
                <a:xfrm>
                  <a:off x="8478053" y="1382770"/>
                  <a:ext cx="2329652" cy="719682"/>
                </a:xfrm>
                <a:prstGeom prst="rect">
                  <a:avLst/>
                </a:prstGeom>
                <a:solidFill>
                  <a:sysClr val="window" lastClr="FFFFFF"/>
                </a:solidFill>
                <a:ln w="38100" cap="flat" cmpd="sng" algn="ctr">
                  <a:solidFill>
                    <a:schemeClr val="accent1">
                      <a:lumMod val="50000"/>
                    </a:schemeClr>
                  </a:solidFill>
                  <a:prstDash val="solid"/>
                  <a:miter lim="800000"/>
                </a:ln>
                <a:effectLst/>
              </p:spPr>
              <p:txBody>
                <a:bodyPr rtlCol="0" anchor="ctr"/>
                <a:lstStyle/>
                <a:p>
                  <a:pPr algn="ctr" defTabSz="914400">
                    <a:defRPr/>
                  </a:pPr>
                  <a:r>
                    <a:rPr lang="de-DE" sz="1100" kern="0" dirty="0">
                      <a:solidFill>
                        <a:srgbClr val="000000"/>
                      </a:solidFill>
                      <a:latin typeface="Verdana"/>
                    </a:rPr>
                    <a:t>Software/</a:t>
                  </a:r>
                </a:p>
                <a:p>
                  <a:pPr algn="ctr" defTabSz="914400">
                    <a:defRPr/>
                  </a:pPr>
                  <a:r>
                    <a:rPr lang="de-DE" sz="1100" kern="0" dirty="0" err="1">
                      <a:solidFill>
                        <a:srgbClr val="000000"/>
                      </a:solidFill>
                      <a:latin typeface="Verdana"/>
                    </a:rPr>
                    <a:t>Application</a:t>
                  </a:r>
                  <a:endParaRPr lang="de-DE" sz="1100" kern="0" dirty="0">
                    <a:solidFill>
                      <a:srgbClr val="000000"/>
                    </a:solidFill>
                    <a:latin typeface="Verdana"/>
                  </a:endParaRPr>
                </a:p>
              </p:txBody>
            </p:sp>
            <p:sp>
              <p:nvSpPr>
                <p:cNvPr id="20" name="Rechteck 19"/>
                <p:cNvSpPr/>
                <p:nvPr/>
              </p:nvSpPr>
              <p:spPr>
                <a:xfrm>
                  <a:off x="8492842" y="2550772"/>
                  <a:ext cx="2312499" cy="742809"/>
                </a:xfrm>
                <a:prstGeom prst="rect">
                  <a:avLst/>
                </a:prstGeom>
                <a:solidFill>
                  <a:sysClr val="window" lastClr="FFFFFF"/>
                </a:solidFill>
                <a:ln w="38100" cap="flat" cmpd="sng" algn="ctr">
                  <a:solidFill>
                    <a:schemeClr val="accent1">
                      <a:lumMod val="50000"/>
                    </a:schemeClr>
                  </a:solidFill>
                  <a:prstDash val="solid"/>
                  <a:miter lim="800000"/>
                </a:ln>
                <a:effectLst/>
              </p:spPr>
              <p:txBody>
                <a:bodyPr rtlCol="0" anchor="ctr"/>
                <a:lstStyle/>
                <a:p>
                  <a:pPr algn="ctr" defTabSz="914400">
                    <a:defRPr/>
                  </a:pPr>
                  <a:r>
                    <a:rPr lang="de-DE" sz="1100" kern="0" dirty="0">
                      <a:solidFill>
                        <a:srgbClr val="000000"/>
                      </a:solidFill>
                      <a:latin typeface="Verdana"/>
                    </a:rPr>
                    <a:t>User Support/Training</a:t>
                  </a:r>
                </a:p>
              </p:txBody>
            </p:sp>
            <p:sp>
              <p:nvSpPr>
                <p:cNvPr id="21" name="Rechteck 20"/>
                <p:cNvSpPr/>
                <p:nvPr/>
              </p:nvSpPr>
              <p:spPr>
                <a:xfrm>
                  <a:off x="8480196" y="3750770"/>
                  <a:ext cx="2312498" cy="676148"/>
                </a:xfrm>
                <a:prstGeom prst="rect">
                  <a:avLst/>
                </a:prstGeom>
                <a:solidFill>
                  <a:sysClr val="window" lastClr="FFFFFF"/>
                </a:solidFill>
                <a:ln w="38100" cap="flat" cmpd="sng" algn="ctr">
                  <a:solidFill>
                    <a:schemeClr val="accent1">
                      <a:lumMod val="50000"/>
                    </a:schemeClr>
                  </a:solidFill>
                  <a:prstDash val="solid"/>
                  <a:miter lim="800000"/>
                </a:ln>
                <a:effectLst/>
              </p:spPr>
              <p:txBody>
                <a:bodyPr rtlCol="0" anchor="ctr"/>
                <a:lstStyle/>
                <a:p>
                  <a:pPr algn="ctr" defTabSz="914400">
                    <a:defRPr/>
                  </a:pPr>
                  <a:r>
                    <a:rPr lang="de-DE" sz="1100" kern="0" dirty="0">
                      <a:solidFill>
                        <a:srgbClr val="000000"/>
                      </a:solidFill>
                      <a:latin typeface="Verdana"/>
                    </a:rPr>
                    <a:t>Access</a:t>
                  </a:r>
                </a:p>
              </p:txBody>
            </p:sp>
            <p:sp>
              <p:nvSpPr>
                <p:cNvPr id="22" name="Rechteck 21"/>
                <p:cNvSpPr/>
                <p:nvPr/>
              </p:nvSpPr>
              <p:spPr>
                <a:xfrm>
                  <a:off x="3363389" y="2642556"/>
                  <a:ext cx="1792363" cy="1791695"/>
                </a:xfrm>
                <a:prstGeom prst="rect">
                  <a:avLst/>
                </a:prstGeom>
                <a:solidFill>
                  <a:sysClr val="window" lastClr="FFFFFF"/>
                </a:solidFill>
                <a:ln w="38100" cap="flat" cmpd="sng" algn="ctr">
                  <a:solidFill>
                    <a:schemeClr val="accent1">
                      <a:lumMod val="50000"/>
                    </a:schemeClr>
                  </a:solidFill>
                  <a:prstDash val="solid"/>
                  <a:miter lim="800000"/>
                </a:ln>
                <a:effectLst/>
              </p:spPr>
              <p:txBody>
                <a:bodyPr rtlCol="0" anchor="ctr"/>
                <a:lstStyle/>
                <a:p>
                  <a:pPr algn="ctr" defTabSz="914400">
                    <a:defRPr/>
                  </a:pPr>
                  <a:r>
                    <a:rPr lang="de-DE" sz="1100" kern="0" dirty="0">
                      <a:solidFill>
                        <a:srgbClr val="000000"/>
                      </a:solidFill>
                      <a:latin typeface="Verdana"/>
                    </a:rPr>
                    <a:t>Roadmap</a:t>
                  </a:r>
                </a:p>
                <a:p>
                  <a:pPr algn="ctr" defTabSz="914400">
                    <a:defRPr/>
                  </a:pPr>
                  <a:r>
                    <a:rPr lang="de-DE" sz="1100" kern="0" dirty="0">
                      <a:solidFill>
                        <a:srgbClr val="000000"/>
                      </a:solidFill>
                      <a:latin typeface="Verdana"/>
                    </a:rPr>
                    <a:t>(1-7-15 </a:t>
                  </a:r>
                  <a:r>
                    <a:rPr lang="de-DE" sz="1100" kern="0" dirty="0" err="1">
                      <a:solidFill>
                        <a:srgbClr val="000000"/>
                      </a:solidFill>
                      <a:latin typeface="Verdana"/>
                    </a:rPr>
                    <a:t>years</a:t>
                  </a:r>
                  <a:r>
                    <a:rPr lang="de-DE" sz="1100" kern="0" dirty="0">
                      <a:solidFill>
                        <a:srgbClr val="000000"/>
                      </a:solidFill>
                      <a:latin typeface="Verdana"/>
                    </a:rPr>
                    <a:t>)</a:t>
                  </a:r>
                </a:p>
                <a:p>
                  <a:pPr algn="ctr" defTabSz="914400">
                    <a:defRPr/>
                  </a:pPr>
                  <a:endParaRPr lang="de-DE" sz="1100" kern="0" dirty="0">
                    <a:solidFill>
                      <a:srgbClr val="000000"/>
                    </a:solidFill>
                    <a:latin typeface="Verdana"/>
                  </a:endParaRPr>
                </a:p>
                <a:p>
                  <a:pPr algn="ctr" defTabSz="914400">
                    <a:defRPr/>
                  </a:pPr>
                  <a:r>
                    <a:rPr lang="de-DE" sz="1100" i="1" kern="0" dirty="0">
                      <a:solidFill>
                        <a:srgbClr val="000000"/>
                      </a:solidFill>
                      <a:latin typeface="Verdana"/>
                    </a:rPr>
                    <a:t>Development of </a:t>
                  </a:r>
                  <a:r>
                    <a:rPr lang="de-DE" sz="1100" i="1" kern="0" dirty="0" err="1">
                      <a:solidFill>
                        <a:srgbClr val="000000"/>
                      </a:solidFill>
                      <a:latin typeface="Verdana"/>
                    </a:rPr>
                    <a:t>industry</a:t>
                  </a:r>
                  <a:endParaRPr lang="de-DE" sz="1100" i="1" kern="0" dirty="0">
                    <a:solidFill>
                      <a:srgbClr val="000000"/>
                    </a:solidFill>
                    <a:latin typeface="Verdana"/>
                  </a:endParaRPr>
                </a:p>
                <a:p>
                  <a:pPr algn="ctr" defTabSz="914400">
                    <a:defRPr/>
                  </a:pPr>
                  <a:endParaRPr lang="de-DE" sz="1100" kern="0" dirty="0">
                    <a:solidFill>
                      <a:srgbClr val="000000"/>
                    </a:solidFill>
                    <a:latin typeface="Verdana"/>
                  </a:endParaRPr>
                </a:p>
              </p:txBody>
            </p:sp>
            <p:sp>
              <p:nvSpPr>
                <p:cNvPr id="23" name="Rechteck 22"/>
                <p:cNvSpPr/>
                <p:nvPr/>
              </p:nvSpPr>
              <p:spPr>
                <a:xfrm rot="5400000">
                  <a:off x="9176468" y="1357295"/>
                  <a:ext cx="6093286" cy="1490315"/>
                </a:xfrm>
                <a:prstGeom prst="rect">
                  <a:avLst/>
                </a:prstGeom>
                <a:ln/>
              </p:spPr>
              <p:style>
                <a:lnRef idx="3">
                  <a:schemeClr val="lt1"/>
                </a:lnRef>
                <a:fillRef idx="1">
                  <a:schemeClr val="accent1"/>
                </a:fillRef>
                <a:effectRef idx="1">
                  <a:schemeClr val="accent1"/>
                </a:effectRef>
                <a:fontRef idx="minor">
                  <a:schemeClr val="lt1"/>
                </a:fontRef>
              </p:style>
              <p:txBody>
                <a:bodyPr rtlCol="0" anchor="ctr"/>
                <a:lstStyle/>
                <a:p>
                  <a:pPr algn="ctr" defTabSz="914400">
                    <a:defRPr/>
                  </a:pPr>
                  <a:r>
                    <a:rPr lang="de-DE" sz="3200" kern="0" dirty="0">
                      <a:solidFill>
                        <a:prstClr val="black"/>
                      </a:solidFill>
                      <a:latin typeface="Calibri" panose="020F0502020204030204"/>
                    </a:rPr>
                    <a:t>MULTIANNUAL STRATEGIC AGENDA</a:t>
                  </a:r>
                </a:p>
              </p:txBody>
            </p:sp>
            <p:cxnSp>
              <p:nvCxnSpPr>
                <p:cNvPr id="24" name="Gerade Verbindung mit Pfeil 23"/>
                <p:cNvCxnSpPr>
                  <a:stCxn id="14" idx="3"/>
                  <a:endCxn id="16" idx="1"/>
                </p:cNvCxnSpPr>
                <p:nvPr/>
              </p:nvCxnSpPr>
              <p:spPr>
                <a:xfrm flipV="1">
                  <a:off x="2342335" y="1194008"/>
                  <a:ext cx="992388" cy="2691"/>
                </a:xfrm>
                <a:prstGeom prst="straightConnector1">
                  <a:avLst/>
                </a:prstGeom>
                <a:noFill/>
                <a:ln w="38100" cap="flat" cmpd="sng" algn="ctr">
                  <a:solidFill>
                    <a:sysClr val="windowText" lastClr="000000"/>
                  </a:solidFill>
                  <a:prstDash val="solid"/>
                  <a:miter lim="800000"/>
                  <a:tailEnd type="triangle"/>
                </a:ln>
                <a:effectLst/>
              </p:spPr>
            </p:cxnSp>
            <p:cxnSp>
              <p:nvCxnSpPr>
                <p:cNvPr id="25" name="Gerade Verbindung mit Pfeil 24"/>
                <p:cNvCxnSpPr>
                  <a:stCxn id="15" idx="3"/>
                  <a:endCxn id="22" idx="1"/>
                </p:cNvCxnSpPr>
                <p:nvPr/>
              </p:nvCxnSpPr>
              <p:spPr>
                <a:xfrm>
                  <a:off x="2339426" y="3538403"/>
                  <a:ext cx="1023963" cy="1"/>
                </a:xfrm>
                <a:prstGeom prst="straightConnector1">
                  <a:avLst/>
                </a:prstGeom>
                <a:noFill/>
                <a:ln w="38100" cap="flat" cmpd="sng" algn="ctr">
                  <a:solidFill>
                    <a:sysClr val="windowText" lastClr="000000"/>
                  </a:solidFill>
                  <a:prstDash val="solid"/>
                  <a:miter lim="800000"/>
                  <a:tailEnd type="triangle"/>
                </a:ln>
                <a:effectLst/>
              </p:spPr>
            </p:cxnSp>
            <p:cxnSp>
              <p:nvCxnSpPr>
                <p:cNvPr id="26" name="Gerade Verbindung mit Pfeil 25"/>
                <p:cNvCxnSpPr>
                  <a:stCxn id="16" idx="3"/>
                  <a:endCxn id="17" idx="1"/>
                </p:cNvCxnSpPr>
                <p:nvPr/>
              </p:nvCxnSpPr>
              <p:spPr>
                <a:xfrm>
                  <a:off x="5155752" y="1194008"/>
                  <a:ext cx="767101" cy="1174789"/>
                </a:xfrm>
                <a:prstGeom prst="straightConnector1">
                  <a:avLst/>
                </a:prstGeom>
                <a:noFill/>
                <a:ln w="38100" cap="flat" cmpd="sng" algn="ctr">
                  <a:solidFill>
                    <a:sysClr val="windowText" lastClr="000000"/>
                  </a:solidFill>
                  <a:prstDash val="sysDot"/>
                  <a:miter lim="800000"/>
                  <a:tailEnd type="triangle"/>
                </a:ln>
                <a:effectLst/>
              </p:spPr>
            </p:cxnSp>
            <p:cxnSp>
              <p:nvCxnSpPr>
                <p:cNvPr id="27" name="Gerade Verbindung mit Pfeil 26"/>
                <p:cNvCxnSpPr>
                  <a:stCxn id="22" idx="3"/>
                  <a:endCxn id="17" idx="1"/>
                </p:cNvCxnSpPr>
                <p:nvPr/>
              </p:nvCxnSpPr>
              <p:spPr>
                <a:xfrm flipV="1">
                  <a:off x="5155752" y="2368797"/>
                  <a:ext cx="767101" cy="1169607"/>
                </a:xfrm>
                <a:prstGeom prst="straightConnector1">
                  <a:avLst/>
                </a:prstGeom>
                <a:noFill/>
                <a:ln w="38100" cap="flat" cmpd="sng" algn="ctr">
                  <a:solidFill>
                    <a:sysClr val="windowText" lastClr="000000"/>
                  </a:solidFill>
                  <a:prstDash val="sysDot"/>
                  <a:miter lim="800000"/>
                  <a:tailEnd type="triangle"/>
                </a:ln>
                <a:effectLst/>
              </p:spPr>
            </p:cxnSp>
          </p:grpSp>
          <p:sp>
            <p:nvSpPr>
              <p:cNvPr id="6" name="Chevron 5"/>
              <p:cNvSpPr/>
              <p:nvPr/>
            </p:nvSpPr>
            <p:spPr>
              <a:xfrm>
                <a:off x="250813" y="622527"/>
                <a:ext cx="1736804" cy="473376"/>
              </a:xfrm>
              <a:prstGeom prst="chevron">
                <a:avLst/>
              </a:prstGeom>
              <a:ln/>
            </p:spPr>
            <p:style>
              <a:lnRef idx="3">
                <a:schemeClr val="lt1"/>
              </a:lnRef>
              <a:fillRef idx="1">
                <a:schemeClr val="accent1"/>
              </a:fillRef>
              <a:effectRef idx="1">
                <a:schemeClr val="accent1"/>
              </a:effectRef>
              <a:fontRef idx="minor">
                <a:schemeClr val="lt1"/>
              </a:fontRef>
            </p:style>
            <p:txBody>
              <a:bodyPr rtlCol="0" anchor="ctr"/>
              <a:lstStyle/>
              <a:p>
                <a:pPr algn="ctr" defTabSz="914400">
                  <a:defRPr/>
                </a:pPr>
                <a:r>
                  <a:rPr lang="en-US" sz="1200" kern="0" dirty="0">
                    <a:solidFill>
                      <a:prstClr val="black"/>
                    </a:solidFill>
                    <a:latin typeface="Verdana"/>
                  </a:rPr>
                  <a:t>USER</a:t>
                </a:r>
              </a:p>
            </p:txBody>
          </p:sp>
          <p:sp>
            <p:nvSpPr>
              <p:cNvPr id="7" name="Chevron 6"/>
              <p:cNvSpPr/>
              <p:nvPr/>
            </p:nvSpPr>
            <p:spPr>
              <a:xfrm>
                <a:off x="1906997" y="615147"/>
                <a:ext cx="1775168" cy="473376"/>
              </a:xfrm>
              <a:prstGeom prst="chevron">
                <a:avLst/>
              </a:prstGeom>
              <a:ln/>
            </p:spPr>
            <p:style>
              <a:lnRef idx="3">
                <a:schemeClr val="lt1"/>
              </a:lnRef>
              <a:fillRef idx="1">
                <a:schemeClr val="accent1"/>
              </a:fillRef>
              <a:effectRef idx="1">
                <a:schemeClr val="accent1"/>
              </a:effectRef>
              <a:fontRef idx="minor">
                <a:schemeClr val="lt1"/>
              </a:fontRef>
            </p:style>
            <p:txBody>
              <a:bodyPr rtlCol="0" anchor="ctr"/>
              <a:lstStyle/>
              <a:p>
                <a:pPr algn="ctr" defTabSz="914400">
                  <a:defRPr/>
                </a:pPr>
                <a:r>
                  <a:rPr lang="en-US" sz="1200" kern="0" dirty="0">
                    <a:solidFill>
                      <a:prstClr val="black"/>
                    </a:solidFill>
                    <a:latin typeface="Verdana"/>
                  </a:rPr>
                  <a:t>ROADMAP</a:t>
                </a:r>
              </a:p>
            </p:txBody>
          </p:sp>
          <p:sp>
            <p:nvSpPr>
              <p:cNvPr id="8" name="Chevron 7"/>
              <p:cNvSpPr/>
              <p:nvPr/>
            </p:nvSpPr>
            <p:spPr>
              <a:xfrm>
                <a:off x="3563181" y="622527"/>
                <a:ext cx="2088231" cy="473376"/>
              </a:xfrm>
              <a:prstGeom prst="chevron">
                <a:avLst/>
              </a:prstGeom>
              <a:ln/>
            </p:spPr>
            <p:style>
              <a:lnRef idx="3">
                <a:schemeClr val="lt1"/>
              </a:lnRef>
              <a:fillRef idx="1">
                <a:schemeClr val="accent1"/>
              </a:fillRef>
              <a:effectRef idx="1">
                <a:schemeClr val="accent1"/>
              </a:effectRef>
              <a:fontRef idx="minor">
                <a:schemeClr val="lt1"/>
              </a:fontRef>
            </p:style>
            <p:txBody>
              <a:bodyPr rtlCol="0" anchor="ctr"/>
              <a:lstStyle/>
              <a:p>
                <a:pPr algn="ctr" defTabSz="914400">
                  <a:defRPr/>
                </a:pPr>
                <a:r>
                  <a:rPr lang="en-US" sz="1200" kern="0" dirty="0">
                    <a:solidFill>
                      <a:prstClr val="black"/>
                    </a:solidFill>
                    <a:latin typeface="Verdana"/>
                  </a:rPr>
                  <a:t>REQUIREMENTS</a:t>
                </a:r>
              </a:p>
            </p:txBody>
          </p:sp>
          <p:sp>
            <p:nvSpPr>
              <p:cNvPr id="9" name="Chevron 8"/>
              <p:cNvSpPr/>
              <p:nvPr/>
            </p:nvSpPr>
            <p:spPr>
              <a:xfrm>
                <a:off x="5539556" y="622527"/>
                <a:ext cx="2272097" cy="473376"/>
              </a:xfrm>
              <a:prstGeom prst="chevron">
                <a:avLst/>
              </a:prstGeom>
              <a:ln/>
            </p:spPr>
            <p:style>
              <a:lnRef idx="3">
                <a:schemeClr val="lt1"/>
              </a:lnRef>
              <a:fillRef idx="1">
                <a:schemeClr val="accent1"/>
              </a:fillRef>
              <a:effectRef idx="1">
                <a:schemeClr val="accent1"/>
              </a:effectRef>
              <a:fontRef idx="minor">
                <a:schemeClr val="lt1"/>
              </a:fontRef>
            </p:style>
            <p:txBody>
              <a:bodyPr rtlCol="0" anchor="ctr"/>
              <a:lstStyle/>
              <a:p>
                <a:pPr algn="ctr" defTabSz="914400">
                  <a:defRPr/>
                </a:pPr>
                <a:r>
                  <a:rPr lang="en-US" sz="1200" kern="0" dirty="0">
                    <a:solidFill>
                      <a:prstClr val="black"/>
                    </a:solidFill>
                    <a:latin typeface="Verdana"/>
                  </a:rPr>
                  <a:t>INFRASTRUCTURE ROADMAP</a:t>
                </a:r>
              </a:p>
            </p:txBody>
          </p:sp>
        </p:grpSp>
        <p:sp>
          <p:nvSpPr>
            <p:cNvPr id="35" name="Rechteck 34"/>
            <p:cNvSpPr/>
            <p:nvPr/>
          </p:nvSpPr>
          <p:spPr>
            <a:xfrm>
              <a:off x="633235" y="3462006"/>
              <a:ext cx="1080021" cy="567339"/>
            </a:xfrm>
            <a:prstGeom prst="rect">
              <a:avLst/>
            </a:prstGeom>
            <a:pattFill prst="wdDnDiag">
              <a:fgClr>
                <a:schemeClr val="accent1">
                  <a:lumMod val="90000"/>
                </a:schemeClr>
              </a:fgClr>
              <a:bgClr>
                <a:schemeClr val="bg1"/>
              </a:bgClr>
            </a:pattFill>
            <a:ln w="38100" cap="flat" cmpd="sng" algn="ctr">
              <a:solidFill>
                <a:schemeClr val="accent1">
                  <a:lumMod val="90000"/>
                </a:schemeClr>
              </a:solidFill>
              <a:prstDash val="solid"/>
              <a:miter lim="800000"/>
            </a:ln>
            <a:effectLst/>
          </p:spPr>
          <p:txBody>
            <a:bodyPr rtlCol="0" anchor="ctr"/>
            <a:lstStyle/>
            <a:p>
              <a:pPr algn="ctr" defTabSz="914400">
                <a:defRPr/>
              </a:pPr>
              <a:r>
                <a:rPr lang="de-DE" sz="1100" kern="0" dirty="0">
                  <a:solidFill>
                    <a:srgbClr val="000000"/>
                  </a:solidFill>
                  <a:latin typeface="Verdana"/>
                </a:rPr>
                <a:t> </a:t>
              </a:r>
            </a:p>
          </p:txBody>
        </p:sp>
      </p:grpSp>
      <p:sp>
        <p:nvSpPr>
          <p:cNvPr id="3" name="Oval 2"/>
          <p:cNvSpPr/>
          <p:nvPr/>
        </p:nvSpPr>
        <p:spPr>
          <a:xfrm>
            <a:off x="185010" y="4792856"/>
            <a:ext cx="1208767" cy="969905"/>
          </a:xfrm>
          <a:prstGeom prst="ellipse">
            <a:avLst/>
          </a:prstGeom>
          <a:no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p>
        </p:txBody>
      </p:sp>
      <p:sp>
        <p:nvSpPr>
          <p:cNvPr id="28" name="TextBox 27"/>
          <p:cNvSpPr txBox="1"/>
          <p:nvPr/>
        </p:nvSpPr>
        <p:spPr>
          <a:xfrm>
            <a:off x="222362" y="5043575"/>
            <a:ext cx="946468" cy="523220"/>
          </a:xfrm>
          <a:prstGeom prst="rect">
            <a:avLst/>
          </a:prstGeom>
          <a:noFill/>
        </p:spPr>
        <p:txBody>
          <a:bodyPr wrap="none" rtlCol="0">
            <a:spAutoFit/>
          </a:bodyPr>
          <a:lstStyle/>
          <a:p>
            <a:pPr algn="ctr"/>
            <a:r>
              <a:rPr lang="en-US" sz="1400" b="0" dirty="0" smtClean="0">
                <a:solidFill>
                  <a:srgbClr val="0F5494"/>
                </a:solidFill>
              </a:rPr>
              <a:t>Big </a:t>
            </a:r>
          </a:p>
          <a:p>
            <a:pPr algn="ctr"/>
            <a:r>
              <a:rPr lang="en-US" sz="1400" b="0" dirty="0" smtClean="0">
                <a:solidFill>
                  <a:srgbClr val="0F5494"/>
                </a:solidFill>
              </a:rPr>
              <a:t>Industry</a:t>
            </a:r>
          </a:p>
        </p:txBody>
      </p:sp>
      <p:sp>
        <p:nvSpPr>
          <p:cNvPr id="31" name="Oval 30"/>
          <p:cNvSpPr/>
          <p:nvPr/>
        </p:nvSpPr>
        <p:spPr>
          <a:xfrm>
            <a:off x="1131478" y="4801558"/>
            <a:ext cx="1239836" cy="969905"/>
          </a:xfrm>
          <a:prstGeom prst="ellipse">
            <a:avLst/>
          </a:prstGeom>
          <a:no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p>
        </p:txBody>
      </p:sp>
      <p:sp>
        <p:nvSpPr>
          <p:cNvPr id="32" name="TextBox 31"/>
          <p:cNvSpPr txBox="1"/>
          <p:nvPr/>
        </p:nvSpPr>
        <p:spPr>
          <a:xfrm>
            <a:off x="1444613" y="5118271"/>
            <a:ext cx="665767" cy="307777"/>
          </a:xfrm>
          <a:prstGeom prst="rect">
            <a:avLst/>
          </a:prstGeom>
          <a:noFill/>
        </p:spPr>
        <p:txBody>
          <a:bodyPr wrap="none" rtlCol="0">
            <a:spAutoFit/>
          </a:bodyPr>
          <a:lstStyle/>
          <a:p>
            <a:pPr algn="ctr"/>
            <a:r>
              <a:rPr lang="en-US" sz="1400" b="0" dirty="0" smtClean="0">
                <a:solidFill>
                  <a:srgbClr val="0F5494"/>
                </a:solidFill>
              </a:rPr>
              <a:t>SMEs</a:t>
            </a:r>
          </a:p>
        </p:txBody>
      </p:sp>
      <p:sp>
        <p:nvSpPr>
          <p:cNvPr id="33" name="Oval 32"/>
          <p:cNvSpPr/>
          <p:nvPr/>
        </p:nvSpPr>
        <p:spPr>
          <a:xfrm>
            <a:off x="467544" y="5555439"/>
            <a:ext cx="1208767" cy="969905"/>
          </a:xfrm>
          <a:prstGeom prst="ellipse">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p>
        </p:txBody>
      </p:sp>
      <p:sp>
        <p:nvSpPr>
          <p:cNvPr id="34" name="TextBox 33"/>
          <p:cNvSpPr txBox="1"/>
          <p:nvPr/>
        </p:nvSpPr>
        <p:spPr>
          <a:xfrm>
            <a:off x="732410" y="5915479"/>
            <a:ext cx="599230" cy="307777"/>
          </a:xfrm>
          <a:prstGeom prst="rect">
            <a:avLst/>
          </a:prstGeom>
          <a:noFill/>
        </p:spPr>
        <p:txBody>
          <a:bodyPr wrap="none" rtlCol="0">
            <a:spAutoFit/>
          </a:bodyPr>
          <a:lstStyle/>
          <a:p>
            <a:pPr algn="ctr"/>
            <a:r>
              <a:rPr lang="en-US" sz="1400" b="0" dirty="0" smtClean="0">
                <a:solidFill>
                  <a:srgbClr val="0F5494"/>
                </a:solidFill>
              </a:rPr>
              <a:t>ISVs</a:t>
            </a:r>
          </a:p>
        </p:txBody>
      </p:sp>
      <p:sp>
        <p:nvSpPr>
          <p:cNvPr id="36" name="Oval 35"/>
          <p:cNvSpPr/>
          <p:nvPr/>
        </p:nvSpPr>
        <p:spPr>
          <a:xfrm>
            <a:off x="1403648" y="5555439"/>
            <a:ext cx="1944216" cy="969905"/>
          </a:xfrm>
          <a:prstGeom prst="ellipse">
            <a:avLst/>
          </a:prstGeom>
          <a:noFill/>
          <a:ln>
            <a:solidFill>
              <a:srgbClr val="60311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p>
        </p:txBody>
      </p:sp>
      <p:sp>
        <p:nvSpPr>
          <p:cNvPr id="37" name="TextBox 36"/>
          <p:cNvSpPr txBox="1"/>
          <p:nvPr/>
        </p:nvSpPr>
        <p:spPr>
          <a:xfrm>
            <a:off x="1619672" y="5771463"/>
            <a:ext cx="1642196" cy="523220"/>
          </a:xfrm>
          <a:prstGeom prst="rect">
            <a:avLst/>
          </a:prstGeom>
          <a:noFill/>
        </p:spPr>
        <p:txBody>
          <a:bodyPr wrap="square" rtlCol="0">
            <a:spAutoFit/>
          </a:bodyPr>
          <a:lstStyle/>
          <a:p>
            <a:pPr algn="ctr"/>
            <a:r>
              <a:rPr lang="en-US" sz="1400" b="0" dirty="0" smtClean="0">
                <a:solidFill>
                  <a:srgbClr val="0F5494"/>
                </a:solidFill>
              </a:rPr>
              <a:t>Community Representatives</a:t>
            </a:r>
          </a:p>
        </p:txBody>
      </p:sp>
    </p:spTree>
    <p:extLst>
      <p:ext uri="{BB962C8B-B14F-4D97-AF65-F5344CB8AC3E}">
        <p14:creationId xmlns:p14="http://schemas.microsoft.com/office/powerpoint/2010/main" val="7953879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68838"/>
            <a:ext cx="7128792" cy="936625"/>
          </a:xfrm>
        </p:spPr>
        <p:txBody>
          <a:bodyPr/>
          <a:lstStyle/>
          <a:p>
            <a:r>
              <a:rPr lang="en-US" dirty="0" smtClean="0"/>
              <a:t>INFRAG Industrial Working Group</a:t>
            </a:r>
            <a:endParaRPr lang="en-US" dirty="0"/>
          </a:p>
        </p:txBody>
      </p:sp>
      <p:sp>
        <p:nvSpPr>
          <p:cNvPr id="3" name="Inhaltsplatzhalter 2"/>
          <p:cNvSpPr>
            <a:spLocks noGrp="1"/>
          </p:cNvSpPr>
          <p:nvPr>
            <p:ph sz="half" idx="1"/>
          </p:nvPr>
        </p:nvSpPr>
        <p:spPr>
          <a:xfrm>
            <a:off x="467544" y="1628800"/>
            <a:ext cx="8219256" cy="4320580"/>
          </a:xfrm>
        </p:spPr>
        <p:txBody>
          <a:bodyPr/>
          <a:lstStyle/>
          <a:p>
            <a:pPr lvl="1"/>
            <a:r>
              <a:rPr lang="en-US" sz="1800" b="0" dirty="0" err="1" smtClean="0"/>
              <a:t>EuroHPC</a:t>
            </a:r>
            <a:r>
              <a:rPr lang="en-US" sz="1800" b="0" dirty="0" smtClean="0"/>
              <a:t> </a:t>
            </a:r>
            <a:r>
              <a:rPr lang="en-US" sz="1800" b="0" dirty="0"/>
              <a:t>Platforms will be open to both research and industry </a:t>
            </a:r>
            <a:r>
              <a:rPr lang="en-US" sz="1800" b="0" dirty="0" smtClean="0"/>
              <a:t>users</a:t>
            </a:r>
          </a:p>
          <a:p>
            <a:pPr lvl="1"/>
            <a:endParaRPr lang="en-US" sz="1800" b="0" dirty="0"/>
          </a:p>
          <a:p>
            <a:pPr lvl="1"/>
            <a:r>
              <a:rPr lang="en-US" sz="1800" dirty="0" smtClean="0"/>
              <a:t>INFRAG </a:t>
            </a:r>
            <a:r>
              <a:rPr lang="en-US" sz="1800" dirty="0"/>
              <a:t>(Infrastructure Advisory Group) </a:t>
            </a:r>
            <a:r>
              <a:rPr lang="en-US" sz="1800" dirty="0" smtClean="0"/>
              <a:t>has the </a:t>
            </a:r>
            <a:r>
              <a:rPr lang="en-US" sz="1800" dirty="0" smtClean="0">
                <a:cs typeface="Verdana"/>
              </a:rPr>
              <a:t>mandate of </a:t>
            </a:r>
            <a:r>
              <a:rPr lang="en-US" sz="1800" dirty="0" err="1" smtClean="0">
                <a:cs typeface="Verdana"/>
              </a:rPr>
              <a:t>EuroHPC</a:t>
            </a:r>
            <a:r>
              <a:rPr lang="en-US" sz="1800" dirty="0" smtClean="0">
                <a:cs typeface="Verdana"/>
              </a:rPr>
              <a:t> JU governance </a:t>
            </a:r>
            <a:r>
              <a:rPr lang="en-US" sz="1800" dirty="0">
                <a:cs typeface="Verdana"/>
              </a:rPr>
              <a:t>to develop </a:t>
            </a:r>
            <a:r>
              <a:rPr lang="en-US" sz="1800" dirty="0" smtClean="0">
                <a:cs typeface="Verdana"/>
              </a:rPr>
              <a:t>a proposal of how </a:t>
            </a:r>
            <a:r>
              <a:rPr lang="en-US" sz="1800" dirty="0">
                <a:cs typeface="Verdana"/>
              </a:rPr>
              <a:t>to organize the Industry User representation </a:t>
            </a:r>
            <a:r>
              <a:rPr lang="en-US" sz="1800" b="0" dirty="0" smtClean="0">
                <a:cs typeface="Verdana"/>
              </a:rPr>
              <a:t>and</a:t>
            </a:r>
            <a:r>
              <a:rPr lang="en-US" sz="1800" b="0" dirty="0" smtClean="0"/>
              <a:t> </a:t>
            </a:r>
            <a:r>
              <a:rPr lang="en-US" sz="1800" b="0" dirty="0"/>
              <a:t>take into account user </a:t>
            </a:r>
            <a:r>
              <a:rPr lang="en-US" sz="1800" b="0" dirty="0" smtClean="0"/>
              <a:t>input</a:t>
            </a:r>
            <a:r>
              <a:rPr lang="pl-PL" sz="1800" b="0" dirty="0" smtClean="0"/>
              <a:t>s</a:t>
            </a:r>
            <a:r>
              <a:rPr lang="en-US" sz="1800" b="0" dirty="0" smtClean="0"/>
              <a:t>: </a:t>
            </a:r>
            <a:r>
              <a:rPr lang="en-US" sz="1800" b="0" dirty="0"/>
              <a:t>research </a:t>
            </a:r>
            <a:r>
              <a:rPr lang="en-US" sz="1800" b="0" dirty="0" smtClean="0"/>
              <a:t>and </a:t>
            </a:r>
            <a:r>
              <a:rPr lang="en-US" sz="1800" b="0" dirty="0"/>
              <a:t>industrial needs and </a:t>
            </a:r>
            <a:r>
              <a:rPr lang="en-US" sz="1800" b="0" dirty="0" smtClean="0"/>
              <a:t>requirements </a:t>
            </a:r>
          </a:p>
          <a:p>
            <a:pPr lvl="1"/>
            <a:endParaRPr lang="en-US" sz="1800" b="0" dirty="0"/>
          </a:p>
          <a:p>
            <a:pPr lvl="1"/>
            <a:r>
              <a:rPr lang="en-US" sz="1800" b="0" dirty="0" smtClean="0"/>
              <a:t>INFRAG </a:t>
            </a:r>
            <a:r>
              <a:rPr lang="en-US" sz="1800" b="0" dirty="0"/>
              <a:t>leads a Working Group to write a white paper gathering inputs provided by all national industrial user </a:t>
            </a:r>
            <a:r>
              <a:rPr lang="en-US" sz="1800" b="0" dirty="0" smtClean="0"/>
              <a:t>initiatives</a:t>
            </a:r>
            <a:endParaRPr lang="pl-PL" sz="1800" b="0" dirty="0" smtClean="0"/>
          </a:p>
          <a:p>
            <a:pPr lvl="1"/>
            <a:endParaRPr lang="pl-PL" sz="1800" b="0" dirty="0" smtClean="0"/>
          </a:p>
          <a:p>
            <a:pPr lvl="1"/>
            <a:r>
              <a:rPr lang="en-US" sz="1800" b="0" dirty="0" smtClean="0"/>
              <a:t>This WG is currently </a:t>
            </a:r>
            <a:r>
              <a:rPr lang="en-US" sz="1800" b="0" dirty="0"/>
              <a:t>composed of members of the </a:t>
            </a:r>
            <a:r>
              <a:rPr lang="en-US" sz="1800" b="0" dirty="0" smtClean="0"/>
              <a:t>INFRAG</a:t>
            </a:r>
            <a:r>
              <a:rPr lang="en-US" sz="1800" b="0" dirty="0"/>
              <a:t> </a:t>
            </a:r>
            <a:r>
              <a:rPr lang="en-US" sz="1800" b="0" dirty="0" smtClean="0"/>
              <a:t>and external experts from Big Industry, SMEs, ISVs, and Community Representatives will also participate</a:t>
            </a:r>
            <a:endParaRPr lang="en-US" sz="1800" b="0" dirty="0"/>
          </a:p>
          <a:p>
            <a:pPr lvl="1"/>
            <a:endParaRPr lang="en-US" sz="2000" b="0" dirty="0" smtClean="0"/>
          </a:p>
          <a:p>
            <a:endParaRPr lang="en-US" dirty="0"/>
          </a:p>
        </p:txBody>
      </p:sp>
      <p:sp>
        <p:nvSpPr>
          <p:cNvPr id="4" name="Foliennummernplatzhalter 3"/>
          <p:cNvSpPr>
            <a:spLocks noGrp="1"/>
          </p:cNvSpPr>
          <p:nvPr>
            <p:ph type="sldNum" sz="quarter" idx="12"/>
          </p:nvPr>
        </p:nvSpPr>
        <p:spPr/>
        <p:txBody>
          <a:bodyPr/>
          <a:lstStyle/>
          <a:p>
            <a:pPr>
              <a:defRPr/>
            </a:pPr>
            <a:fld id="{72CDA757-DEC8-431A-8A78-9AF49282729F}" type="slidenum">
              <a:rPr lang="en-GB" smtClean="0">
                <a:solidFill>
                  <a:srgbClr val="000000"/>
                </a:solidFill>
              </a:rPr>
              <a:pPr>
                <a:defRPr/>
              </a:pPr>
              <a:t>6</a:t>
            </a:fld>
            <a:endParaRPr lang="en-GB" dirty="0">
              <a:solidFill>
                <a:srgbClr val="000000"/>
              </a:solidFill>
            </a:endParaRPr>
          </a:p>
        </p:txBody>
      </p:sp>
    </p:spTree>
    <p:extLst>
      <p:ext uri="{BB962C8B-B14F-4D97-AF65-F5344CB8AC3E}">
        <p14:creationId xmlns:p14="http://schemas.microsoft.com/office/powerpoint/2010/main" val="30596327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5"/>
          <p:cNvGraphicFramePr>
            <a:graphicFrameLocks noGrp="1"/>
          </p:cNvGraphicFramePr>
          <p:nvPr>
            <p:ph sz="half" idx="1"/>
            <p:extLst>
              <p:ext uri="{D42A27DB-BD31-4B8C-83A1-F6EECF244321}">
                <p14:modId xmlns:p14="http://schemas.microsoft.com/office/powerpoint/2010/main" val="4245826728"/>
              </p:ext>
            </p:extLst>
          </p:nvPr>
        </p:nvGraphicFramePr>
        <p:xfrm>
          <a:off x="611560" y="2578296"/>
          <a:ext cx="7848872" cy="2346960"/>
        </p:xfrm>
        <a:graphic>
          <a:graphicData uri="http://schemas.openxmlformats.org/drawingml/2006/table">
            <a:tbl>
              <a:tblPr firstRow="1" bandRow="1">
                <a:tableStyleId>{3B4B98B0-60AC-42C2-AFA5-B58CD77FA1E5}</a:tableStyleId>
              </a:tblPr>
              <a:tblGrid>
                <a:gridCol w="2952328">
                  <a:extLst>
                    <a:ext uri="{9D8B030D-6E8A-4147-A177-3AD203B41FA5}">
                      <a16:colId xmlns="" xmlns:a16="http://schemas.microsoft.com/office/drawing/2014/main" val="3977847315"/>
                    </a:ext>
                  </a:extLst>
                </a:gridCol>
                <a:gridCol w="2304256">
                  <a:extLst>
                    <a:ext uri="{9D8B030D-6E8A-4147-A177-3AD203B41FA5}">
                      <a16:colId xmlns="" xmlns:a16="http://schemas.microsoft.com/office/drawing/2014/main" val="59806385"/>
                    </a:ext>
                  </a:extLst>
                </a:gridCol>
                <a:gridCol w="2592288">
                  <a:extLst>
                    <a:ext uri="{9D8B030D-6E8A-4147-A177-3AD203B41FA5}">
                      <a16:colId xmlns="" xmlns:a16="http://schemas.microsoft.com/office/drawing/2014/main" val="3430903702"/>
                    </a:ext>
                  </a:extLst>
                </a:gridCol>
              </a:tblGrid>
              <a:tr h="329756">
                <a:tc>
                  <a:txBody>
                    <a:bodyPr/>
                    <a:lstStyle/>
                    <a:p>
                      <a:r>
                        <a:rPr lang="en-US" sz="1600" b="0" dirty="0" smtClean="0"/>
                        <a:t>Claus Axel Müller (Chair)</a:t>
                      </a:r>
                      <a:endParaRPr lang="en-US" sz="1600" b="0" dirty="0"/>
                    </a:p>
                  </a:txBody>
                  <a:tcPr/>
                </a:tc>
                <a:tc>
                  <a:txBody>
                    <a:bodyPr/>
                    <a:lstStyle/>
                    <a:p>
                      <a:r>
                        <a:rPr lang="en-US" sz="1600" b="0" dirty="0" smtClean="0"/>
                        <a:t>GCS</a:t>
                      </a:r>
                      <a:endParaRPr lang="en-US" sz="1600" b="0" dirty="0"/>
                    </a:p>
                  </a:txBody>
                  <a:tcPr/>
                </a:tc>
                <a:tc>
                  <a:txBody>
                    <a:bodyPr/>
                    <a:lstStyle/>
                    <a:p>
                      <a:r>
                        <a:rPr lang="en-US" sz="1600" b="0" dirty="0" smtClean="0"/>
                        <a:t>Germany</a:t>
                      </a:r>
                      <a:endParaRPr lang="en-US" sz="1600" b="0" dirty="0"/>
                    </a:p>
                  </a:txBody>
                  <a:tcPr/>
                </a:tc>
                <a:extLst>
                  <a:ext uri="{0D108BD9-81ED-4DB2-BD59-A6C34878D82A}">
                    <a16:rowId xmlns="" xmlns:a16="http://schemas.microsoft.com/office/drawing/2014/main" val="2489174569"/>
                  </a:ext>
                </a:extLst>
              </a:tr>
              <a:tr h="3297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Daniel </a:t>
                      </a:r>
                      <a:r>
                        <a:rPr lang="en-US" sz="1600" dirty="0" err="1" smtClean="0"/>
                        <a:t>Verwaerde</a:t>
                      </a:r>
                      <a:endParaRPr lang="en-US" sz="1600" dirty="0" smtClean="0"/>
                    </a:p>
                  </a:txBody>
                  <a:tcPr/>
                </a:tc>
                <a:tc>
                  <a:txBody>
                    <a:bodyPr/>
                    <a:lstStyle/>
                    <a:p>
                      <a:r>
                        <a:rPr lang="en-US" sz="1600" dirty="0" smtClean="0"/>
                        <a:t>TERATEC</a:t>
                      </a:r>
                      <a:endParaRPr lang="en-US" sz="1600" dirty="0"/>
                    </a:p>
                  </a:txBody>
                  <a:tcPr/>
                </a:tc>
                <a:tc>
                  <a:txBody>
                    <a:bodyPr/>
                    <a:lstStyle/>
                    <a:p>
                      <a:r>
                        <a:rPr lang="en-US" sz="1600" dirty="0" smtClean="0"/>
                        <a:t>France</a:t>
                      </a:r>
                      <a:endParaRPr lang="en-US" sz="1600" dirty="0"/>
                    </a:p>
                  </a:txBody>
                  <a:tcPr/>
                </a:tc>
                <a:extLst>
                  <a:ext uri="{0D108BD9-81ED-4DB2-BD59-A6C34878D82A}">
                    <a16:rowId xmlns="" xmlns:a16="http://schemas.microsoft.com/office/drawing/2014/main" val="3415105241"/>
                  </a:ext>
                </a:extLst>
              </a:tr>
              <a:tr h="3297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Zoe </a:t>
                      </a:r>
                      <a:r>
                        <a:rPr lang="en-US" sz="1600" dirty="0" err="1" smtClean="0"/>
                        <a:t>Cournia</a:t>
                      </a:r>
                      <a:endParaRPr lang="en-US" sz="1600" dirty="0" smtClean="0"/>
                    </a:p>
                  </a:txBody>
                  <a:tcPr/>
                </a:tc>
                <a:tc>
                  <a:txBody>
                    <a:bodyPr/>
                    <a:lstStyle/>
                    <a:p>
                      <a:r>
                        <a:rPr lang="en-US" sz="1600" dirty="0" smtClean="0"/>
                        <a:t>Academy</a:t>
                      </a:r>
                      <a:r>
                        <a:rPr lang="en-US" sz="1600" baseline="0" dirty="0" smtClean="0"/>
                        <a:t> of Athens</a:t>
                      </a:r>
                      <a:endParaRPr lang="en-US" sz="1600" dirty="0"/>
                    </a:p>
                  </a:txBody>
                  <a:tcPr/>
                </a:tc>
                <a:tc>
                  <a:txBody>
                    <a:bodyPr/>
                    <a:lstStyle/>
                    <a:p>
                      <a:r>
                        <a:rPr lang="en-US" sz="1600" dirty="0" smtClean="0"/>
                        <a:t>Greece</a:t>
                      </a:r>
                      <a:endParaRPr lang="en-US" sz="1600" dirty="0"/>
                    </a:p>
                  </a:txBody>
                  <a:tcPr/>
                </a:tc>
                <a:extLst>
                  <a:ext uri="{0D108BD9-81ED-4DB2-BD59-A6C34878D82A}">
                    <a16:rowId xmlns="" xmlns:a16="http://schemas.microsoft.com/office/drawing/2014/main" val="3651712419"/>
                  </a:ext>
                </a:extLst>
              </a:tr>
              <a:tr h="329756">
                <a:tc>
                  <a:txBody>
                    <a:bodyPr/>
                    <a:lstStyle/>
                    <a:p>
                      <a:r>
                        <a:rPr lang="en-US" sz="1600" dirty="0" err="1" smtClean="0"/>
                        <a:t>Sanzio</a:t>
                      </a:r>
                      <a:r>
                        <a:rPr lang="en-US" sz="1600" dirty="0" smtClean="0"/>
                        <a:t> </a:t>
                      </a:r>
                      <a:r>
                        <a:rPr lang="en-US" sz="1600" dirty="0" err="1" smtClean="0"/>
                        <a:t>Bassini</a:t>
                      </a:r>
                      <a:endParaRPr lang="en-US" sz="1600" dirty="0"/>
                    </a:p>
                  </a:txBody>
                  <a:tcPr/>
                </a:tc>
                <a:tc>
                  <a:txBody>
                    <a:bodyPr/>
                    <a:lstStyle/>
                    <a:p>
                      <a:r>
                        <a:rPr lang="en-US" sz="1600" dirty="0" smtClean="0"/>
                        <a:t>CINECA</a:t>
                      </a:r>
                      <a:endParaRPr lang="en-US" sz="1600" dirty="0"/>
                    </a:p>
                  </a:txBody>
                  <a:tcPr/>
                </a:tc>
                <a:tc>
                  <a:txBody>
                    <a:bodyPr/>
                    <a:lstStyle/>
                    <a:p>
                      <a:r>
                        <a:rPr lang="en-US" sz="1600" dirty="0" smtClean="0"/>
                        <a:t>Italy</a:t>
                      </a:r>
                      <a:endParaRPr lang="en-US" sz="1600" dirty="0"/>
                    </a:p>
                  </a:txBody>
                  <a:tcPr/>
                </a:tc>
                <a:extLst>
                  <a:ext uri="{0D108BD9-81ED-4DB2-BD59-A6C34878D82A}">
                    <a16:rowId xmlns="" xmlns:a16="http://schemas.microsoft.com/office/drawing/2014/main" val="1138834930"/>
                  </a:ext>
                </a:extLst>
              </a:tr>
              <a:tr h="329756">
                <a:tc>
                  <a:txBody>
                    <a:bodyPr/>
                    <a:lstStyle/>
                    <a:p>
                      <a:r>
                        <a:rPr lang="en-US" sz="1600" dirty="0" smtClean="0"/>
                        <a:t>Philippe </a:t>
                      </a:r>
                      <a:r>
                        <a:rPr lang="en-US" sz="1600" dirty="0" err="1" smtClean="0"/>
                        <a:t>Geuzaine</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smtClean="0"/>
                        <a:t>Cenaero</a:t>
                      </a:r>
                      <a:endParaRPr lang="en-US" sz="16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Belgium</a:t>
                      </a:r>
                    </a:p>
                  </a:txBody>
                  <a:tcPr/>
                </a:tc>
                <a:extLst>
                  <a:ext uri="{0D108BD9-81ED-4DB2-BD59-A6C34878D82A}">
                    <a16:rowId xmlns="" xmlns:a16="http://schemas.microsoft.com/office/drawing/2014/main" val="943276028"/>
                  </a:ext>
                </a:extLst>
              </a:tr>
              <a:tr h="3297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Norbert</a:t>
                      </a:r>
                      <a:r>
                        <a:rPr lang="en-US" sz="1600" baseline="0" dirty="0" smtClean="0"/>
                        <a:t> Meyer</a:t>
                      </a:r>
                      <a:endParaRPr lang="en-US" sz="1600" dirty="0"/>
                    </a:p>
                  </a:txBody>
                  <a:tcPr/>
                </a:tc>
                <a:tc>
                  <a:txBody>
                    <a:bodyPr/>
                    <a:lstStyle/>
                    <a:p>
                      <a:r>
                        <a:rPr lang="en-US" sz="1600" dirty="0" smtClean="0"/>
                        <a:t>PSNC</a:t>
                      </a:r>
                      <a:endParaRPr lang="en-US" sz="1600" dirty="0"/>
                    </a:p>
                  </a:txBody>
                  <a:tcPr/>
                </a:tc>
                <a:tc>
                  <a:txBody>
                    <a:bodyPr/>
                    <a:lstStyle/>
                    <a:p>
                      <a:r>
                        <a:rPr lang="en-US" sz="1600" dirty="0" smtClean="0"/>
                        <a:t>Poland</a:t>
                      </a:r>
                      <a:endParaRPr lang="en-US" sz="1600" dirty="0"/>
                    </a:p>
                  </a:txBody>
                  <a:tcPr/>
                </a:tc>
                <a:extLst>
                  <a:ext uri="{0D108BD9-81ED-4DB2-BD59-A6C34878D82A}">
                    <a16:rowId xmlns="" xmlns:a16="http://schemas.microsoft.com/office/drawing/2014/main" val="1719131749"/>
                  </a:ext>
                </a:extLst>
              </a:tr>
              <a:tr h="3297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smtClean="0"/>
                        <a:t>Sergi</a:t>
                      </a:r>
                      <a:r>
                        <a:rPr lang="en-US" sz="1600" dirty="0" smtClean="0"/>
                        <a:t> </a:t>
                      </a:r>
                      <a:r>
                        <a:rPr lang="en-US" sz="1600" dirty="0" err="1" smtClean="0"/>
                        <a:t>Girona</a:t>
                      </a:r>
                      <a:endParaRPr lang="en-US" sz="1600" dirty="0"/>
                    </a:p>
                  </a:txBody>
                  <a:tcPr/>
                </a:tc>
                <a:tc>
                  <a:txBody>
                    <a:bodyPr/>
                    <a:lstStyle/>
                    <a:p>
                      <a:r>
                        <a:rPr lang="en-US" sz="1600" dirty="0" smtClean="0"/>
                        <a:t>BSC</a:t>
                      </a:r>
                      <a:endParaRPr lang="en-US" sz="1600" dirty="0"/>
                    </a:p>
                  </a:txBody>
                  <a:tcPr/>
                </a:tc>
                <a:tc>
                  <a:txBody>
                    <a:bodyPr/>
                    <a:lstStyle/>
                    <a:p>
                      <a:r>
                        <a:rPr lang="en-US" sz="1600" dirty="0" smtClean="0"/>
                        <a:t>Spain</a:t>
                      </a:r>
                      <a:endParaRPr lang="en-US" sz="1600" dirty="0"/>
                    </a:p>
                  </a:txBody>
                  <a:tcPr/>
                </a:tc>
              </a:tr>
            </a:tbl>
          </a:graphicData>
        </a:graphic>
      </p:graphicFrame>
      <p:sp>
        <p:nvSpPr>
          <p:cNvPr id="4" name="Foliennummernplatzhalter 3"/>
          <p:cNvSpPr>
            <a:spLocks noGrp="1"/>
          </p:cNvSpPr>
          <p:nvPr>
            <p:ph type="sldNum" sz="quarter" idx="12"/>
          </p:nvPr>
        </p:nvSpPr>
        <p:spPr/>
        <p:txBody>
          <a:bodyPr/>
          <a:lstStyle/>
          <a:p>
            <a:pPr>
              <a:defRPr/>
            </a:pPr>
            <a:fld id="{72CDA757-DEC8-431A-8A78-9AF49282729F}" type="slidenum">
              <a:rPr lang="en-GB" smtClean="0"/>
              <a:pPr>
                <a:defRPr/>
              </a:pPr>
              <a:t>7</a:t>
            </a:fld>
            <a:endParaRPr lang="en-GB" dirty="0"/>
          </a:p>
        </p:txBody>
      </p:sp>
      <p:sp>
        <p:nvSpPr>
          <p:cNvPr id="5" name="Textfeld 4"/>
          <p:cNvSpPr txBox="1"/>
          <p:nvPr/>
        </p:nvSpPr>
        <p:spPr>
          <a:xfrm>
            <a:off x="611560" y="2029219"/>
            <a:ext cx="1656184" cy="430887"/>
          </a:xfrm>
          <a:prstGeom prst="rect">
            <a:avLst/>
          </a:prstGeom>
          <a:noFill/>
        </p:spPr>
        <p:txBody>
          <a:bodyPr wrap="square" rtlCol="0">
            <a:spAutoFit/>
          </a:bodyPr>
          <a:lstStyle/>
          <a:p>
            <a:r>
              <a:rPr lang="en-US" sz="2200" b="1" dirty="0" smtClean="0">
                <a:solidFill>
                  <a:srgbClr val="000090"/>
                </a:solidFill>
              </a:rPr>
              <a:t>Members</a:t>
            </a:r>
          </a:p>
        </p:txBody>
      </p:sp>
      <p:sp>
        <p:nvSpPr>
          <p:cNvPr id="15" name="Titel 1"/>
          <p:cNvSpPr txBox="1">
            <a:spLocks/>
          </p:cNvSpPr>
          <p:nvPr/>
        </p:nvSpPr>
        <p:spPr bwMode="auto">
          <a:xfrm>
            <a:off x="577212" y="680520"/>
            <a:ext cx="6772622"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358775" marR="0" lvl="0" indent="-358775" algn="ctr" defTabSz="914400" rtl="0" eaLnBrk="1" fontAlgn="base" latinLnBrk="0" hangingPunct="1">
              <a:lnSpc>
                <a:spcPct val="100000"/>
              </a:lnSpc>
              <a:spcBef>
                <a:spcPct val="0"/>
              </a:spcBef>
              <a:spcAft>
                <a:spcPct val="0"/>
              </a:spcAft>
              <a:buClrTx/>
              <a:buSzTx/>
              <a:buFontTx/>
              <a:buNone/>
              <a:tabLst/>
              <a:defRPr/>
            </a:pPr>
            <a:r>
              <a:rPr kumimoji="0" lang="en-US" sz="3000" b="1" i="0" u="none" strike="noStrike" kern="0" cap="none" spc="0" normalizeH="0" baseline="0" noProof="0" dirty="0" smtClean="0">
                <a:ln>
                  <a:noFill/>
                </a:ln>
                <a:solidFill>
                  <a:srgbClr val="0F5494"/>
                </a:solidFill>
                <a:effectLst/>
                <a:uLnTx/>
                <a:uFillTx/>
                <a:latin typeface="Verdana"/>
                <a:ea typeface="+mj-ea"/>
                <a:cs typeface="+mj-cs"/>
              </a:rPr>
              <a:t>INFRAG Industrial User Group</a:t>
            </a:r>
            <a:endParaRPr kumimoji="0" lang="en-US" sz="3000" b="1" i="0" u="none" strike="noStrike" kern="0" cap="none" spc="0" normalizeH="0" baseline="0" noProof="0" dirty="0">
              <a:ln>
                <a:noFill/>
              </a:ln>
              <a:solidFill>
                <a:srgbClr val="0F5494"/>
              </a:solidFill>
              <a:effectLst/>
              <a:uLnTx/>
              <a:uFillTx/>
              <a:latin typeface="Verdana"/>
              <a:ea typeface="+mj-ea"/>
              <a:cs typeface="+mj-cs"/>
            </a:endParaRPr>
          </a:p>
        </p:txBody>
      </p:sp>
    </p:spTree>
    <p:extLst>
      <p:ext uri="{BB962C8B-B14F-4D97-AF65-F5344CB8AC3E}">
        <p14:creationId xmlns:p14="http://schemas.microsoft.com/office/powerpoint/2010/main" val="7355159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6480720" cy="936625"/>
          </a:xfrm>
        </p:spPr>
        <p:txBody>
          <a:bodyPr/>
          <a:lstStyle/>
          <a:p>
            <a:r>
              <a:rPr lang="en-US" dirty="0"/>
              <a:t>Industrial user – </a:t>
            </a:r>
            <a:br>
              <a:rPr lang="en-US" dirty="0"/>
            </a:br>
            <a:r>
              <a:rPr lang="en-US" dirty="0"/>
              <a:t>MFF 2021-2027</a:t>
            </a:r>
          </a:p>
        </p:txBody>
      </p:sp>
      <p:sp>
        <p:nvSpPr>
          <p:cNvPr id="3" name="Inhaltsplatzhalter 2"/>
          <p:cNvSpPr>
            <a:spLocks noGrp="1"/>
          </p:cNvSpPr>
          <p:nvPr>
            <p:ph sz="half" idx="1"/>
          </p:nvPr>
        </p:nvSpPr>
        <p:spPr>
          <a:xfrm>
            <a:off x="457200" y="1276295"/>
            <a:ext cx="8219256" cy="5308699"/>
          </a:xfrm>
        </p:spPr>
        <p:txBody>
          <a:bodyPr/>
          <a:lstStyle/>
          <a:p>
            <a:pPr marL="57150" indent="0">
              <a:spcAft>
                <a:spcPts val="1200"/>
              </a:spcAft>
              <a:buClr>
                <a:srgbClr val="C00000"/>
              </a:buClr>
              <a:buNone/>
            </a:pPr>
            <a:r>
              <a:rPr lang="en-US" sz="2200" b="1" u="sng" dirty="0">
                <a:latin typeface="Calibri" panose="020F0502020204030204" pitchFamily="34" charset="0"/>
                <a:cs typeface="Calibri" panose="020F0502020204030204" pitchFamily="34" charset="0"/>
              </a:rPr>
              <a:t>HPC will have to be part of a fast-evolving environment:</a:t>
            </a:r>
          </a:p>
          <a:p>
            <a:pPr marL="400050">
              <a:spcAft>
                <a:spcPts val="1200"/>
              </a:spcAft>
              <a:buClr>
                <a:srgbClr val="C00000"/>
              </a:buClr>
              <a:buFont typeface="Book Antiqua" panose="02040602050305030304" pitchFamily="18" charset="0"/>
              <a:buChar char="■"/>
            </a:pPr>
            <a:r>
              <a:rPr lang="en-US" sz="2200" u="sng" dirty="0">
                <a:latin typeface="Calibri" panose="020F0502020204030204" pitchFamily="34" charset="0"/>
                <a:cs typeface="Calibri" panose="020F0502020204030204" pitchFamily="34" charset="0"/>
              </a:rPr>
              <a:t>User requirements: </a:t>
            </a:r>
          </a:p>
          <a:p>
            <a:pPr marL="800100" lvl="1">
              <a:spcBef>
                <a:spcPts val="0"/>
              </a:spcBef>
              <a:spcAft>
                <a:spcPts val="1200"/>
              </a:spcAft>
              <a:buClr>
                <a:srgbClr val="C00000"/>
              </a:buClr>
              <a:buFont typeface="Book Antiqua" panose="02040602050305030304" pitchFamily="18" charset="0"/>
              <a:buChar char="–"/>
            </a:pPr>
            <a:r>
              <a:rPr lang="en-US" sz="1800" dirty="0">
                <a:latin typeface="Calibri" panose="020F0502020204030204" pitchFamily="34" charset="0"/>
                <a:cs typeface="Calibri" panose="020F0502020204030204" pitchFamily="34" charset="0"/>
              </a:rPr>
              <a:t>Cloud-based / increased secure access</a:t>
            </a:r>
          </a:p>
          <a:p>
            <a:pPr marL="800100" lvl="1">
              <a:spcBef>
                <a:spcPts val="0"/>
              </a:spcBef>
              <a:spcAft>
                <a:spcPts val="1200"/>
              </a:spcAft>
              <a:buClr>
                <a:srgbClr val="C00000"/>
              </a:buClr>
              <a:buFont typeface="Book Antiqua" panose="02040602050305030304" pitchFamily="18" charset="0"/>
              <a:buChar char="–"/>
            </a:pPr>
            <a:r>
              <a:rPr lang="en-US" sz="1800" dirty="0">
                <a:latin typeface="Calibri" panose="020F0502020204030204" pitchFamily="34" charset="0"/>
                <a:cs typeface="Calibri" panose="020F0502020204030204" pitchFamily="34" charset="0"/>
              </a:rPr>
              <a:t>Short access times; quality and type of services provided; protection of IP, big data and innovation</a:t>
            </a:r>
          </a:p>
          <a:p>
            <a:pPr marL="800100" lvl="1">
              <a:spcBef>
                <a:spcPts val="0"/>
              </a:spcBef>
              <a:spcAft>
                <a:spcPts val="1200"/>
              </a:spcAft>
              <a:buClr>
                <a:srgbClr val="C00000"/>
              </a:buClr>
              <a:buFont typeface="Book Antiqua" panose="02040602050305030304" pitchFamily="18" charset="0"/>
              <a:buChar char="–"/>
            </a:pPr>
            <a:r>
              <a:rPr lang="en-US" sz="1800" dirty="0">
                <a:latin typeface="Calibri" panose="020F0502020204030204" pitchFamily="34" charset="0"/>
                <a:cs typeface="Calibri" panose="020F0502020204030204" pitchFamily="34" charset="0"/>
              </a:rPr>
              <a:t>Provide new computing and data applications and services including interactive computing &amp; urgent computing</a:t>
            </a:r>
          </a:p>
          <a:p>
            <a:pPr marL="800100" lvl="1">
              <a:spcBef>
                <a:spcPts val="0"/>
              </a:spcBef>
              <a:spcAft>
                <a:spcPts val="1200"/>
              </a:spcAft>
              <a:buClr>
                <a:srgbClr val="C00000"/>
              </a:buClr>
              <a:buFont typeface="Book Antiqua" panose="02040602050305030304" pitchFamily="18" charset="0"/>
              <a:buChar char="–"/>
            </a:pPr>
            <a:r>
              <a:rPr lang="en-US" sz="1800" dirty="0">
                <a:latin typeface="Calibri" panose="020F0502020204030204" pitchFamily="34" charset="0"/>
                <a:cs typeface="Calibri" panose="020F0502020204030204" pitchFamily="34" charset="0"/>
              </a:rPr>
              <a:t>Provide training and user support and enabling facilities </a:t>
            </a:r>
          </a:p>
          <a:p>
            <a:pPr marL="400050">
              <a:spcAft>
                <a:spcPts val="1200"/>
              </a:spcAft>
              <a:buClr>
                <a:srgbClr val="C00000"/>
              </a:buClr>
              <a:buFont typeface="Book Antiqua" panose="02040602050305030304" pitchFamily="18" charset="0"/>
              <a:buChar char="■"/>
            </a:pPr>
            <a:r>
              <a:rPr lang="en-US" sz="2200" u="sng" dirty="0">
                <a:latin typeface="Calibri" panose="020F0502020204030204" pitchFamily="34" charset="0"/>
                <a:cs typeface="Calibri" panose="020F0502020204030204" pitchFamily="34" charset="0"/>
              </a:rPr>
              <a:t>Evolution of supercomputing technologies </a:t>
            </a:r>
          </a:p>
          <a:p>
            <a:pPr marL="857250" lvl="1" indent="-342900">
              <a:spcBef>
                <a:spcPts val="0"/>
              </a:spcBef>
              <a:spcAft>
                <a:spcPts val="1200"/>
              </a:spcAft>
              <a:buClr>
                <a:srgbClr val="C00000"/>
              </a:buClr>
              <a:buFont typeface="Book Antiqua" panose="02040602050305030304" pitchFamily="18" charset="0"/>
              <a:buChar char="–"/>
            </a:pPr>
            <a:r>
              <a:rPr lang="en-US" sz="1800" dirty="0">
                <a:latin typeface="Calibri" panose="020F0502020204030204" pitchFamily="34" charset="0"/>
                <a:cs typeface="Calibri" panose="020F0502020204030204" pitchFamily="34" charset="0"/>
              </a:rPr>
              <a:t>HPC/AI/Cloud Convergence </a:t>
            </a:r>
          </a:p>
          <a:p>
            <a:pPr marL="857250" lvl="1" indent="-342900">
              <a:spcBef>
                <a:spcPts val="0"/>
              </a:spcBef>
              <a:spcAft>
                <a:spcPts val="1200"/>
              </a:spcAft>
              <a:buClr>
                <a:srgbClr val="C00000"/>
              </a:buClr>
              <a:buFont typeface="Book Antiqua" panose="02040602050305030304" pitchFamily="18" charset="0"/>
              <a:buChar char="–"/>
            </a:pPr>
            <a:r>
              <a:rPr lang="en-US" sz="1800" dirty="0">
                <a:latin typeface="Calibri" panose="020F0502020204030204" pitchFamily="34" charset="0"/>
                <a:cs typeface="Calibri" panose="020F0502020204030204" pitchFamily="34" charset="0"/>
              </a:rPr>
              <a:t>The computing continuum (from </a:t>
            </a:r>
            <a:r>
              <a:rPr lang="en-US" sz="1800" dirty="0" err="1">
                <a:latin typeface="Calibri" panose="020F0502020204030204" pitchFamily="34" charset="0"/>
                <a:cs typeface="Calibri" panose="020F0502020204030204" pitchFamily="34" charset="0"/>
              </a:rPr>
              <a:t>IoT</a:t>
            </a:r>
            <a:r>
              <a:rPr lang="en-US" sz="1800" dirty="0">
                <a:latin typeface="Calibri" panose="020F0502020204030204" pitchFamily="34" charset="0"/>
                <a:cs typeface="Calibri" panose="020F0502020204030204" pitchFamily="34" charset="0"/>
              </a:rPr>
              <a:t>/fog/Edge to HPC)</a:t>
            </a:r>
          </a:p>
          <a:p>
            <a:pPr marL="400050">
              <a:spcAft>
                <a:spcPts val="1200"/>
              </a:spcAft>
              <a:buClr>
                <a:srgbClr val="C00000"/>
              </a:buClr>
              <a:buFont typeface="Book Antiqua" panose="02040602050305030304" pitchFamily="18" charset="0"/>
              <a:buChar char="■"/>
            </a:pPr>
            <a:r>
              <a:rPr lang="en-US" sz="2200" u="sng" dirty="0">
                <a:latin typeface="Calibri" panose="020F0502020204030204" pitchFamily="34" charset="0"/>
                <a:cs typeface="Calibri" panose="020F0502020204030204" pitchFamily="34" charset="0"/>
              </a:rPr>
              <a:t>Links to the European Data Spaces </a:t>
            </a:r>
          </a:p>
          <a:p>
            <a:pPr marL="0" indent="0">
              <a:buNone/>
            </a:pPr>
            <a:endParaRPr lang="en-US" sz="1600" i="0" dirty="0"/>
          </a:p>
        </p:txBody>
      </p:sp>
      <p:sp>
        <p:nvSpPr>
          <p:cNvPr id="4" name="Foliennummernplatzhalter 3"/>
          <p:cNvSpPr>
            <a:spLocks noGrp="1"/>
          </p:cNvSpPr>
          <p:nvPr>
            <p:ph type="sldNum" sz="quarter" idx="12"/>
          </p:nvPr>
        </p:nvSpPr>
        <p:spPr/>
        <p:txBody>
          <a:bodyPr/>
          <a:lstStyle/>
          <a:p>
            <a:pPr>
              <a:defRPr/>
            </a:pPr>
            <a:fld id="{72CDA757-DEC8-431A-8A78-9AF49282729F}" type="slidenum">
              <a:rPr lang="en-GB" smtClean="0">
                <a:solidFill>
                  <a:srgbClr val="000000"/>
                </a:solidFill>
              </a:rPr>
              <a:pPr>
                <a:defRPr/>
              </a:pPr>
              <a:t>8</a:t>
            </a:fld>
            <a:endParaRPr lang="en-GB" dirty="0">
              <a:solidFill>
                <a:srgbClr val="000000"/>
              </a:solidFill>
            </a:endParaRPr>
          </a:p>
        </p:txBody>
      </p:sp>
    </p:spTree>
    <p:extLst>
      <p:ext uri="{BB962C8B-B14F-4D97-AF65-F5344CB8AC3E}">
        <p14:creationId xmlns:p14="http://schemas.microsoft.com/office/powerpoint/2010/main" val="42924978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68838"/>
            <a:ext cx="7560840" cy="936625"/>
          </a:xfrm>
        </p:spPr>
        <p:txBody>
          <a:bodyPr/>
          <a:lstStyle/>
          <a:p>
            <a:r>
              <a:rPr lang="en-US" dirty="0"/>
              <a:t>Industrial end-user – </a:t>
            </a:r>
            <a:br>
              <a:rPr lang="en-US" dirty="0"/>
            </a:br>
            <a:r>
              <a:rPr lang="en-US" dirty="0"/>
              <a:t>next </a:t>
            </a:r>
            <a:r>
              <a:rPr lang="en-US" dirty="0" err="1"/>
              <a:t>EuroHPC</a:t>
            </a:r>
            <a:r>
              <a:rPr lang="en-US" dirty="0"/>
              <a:t> JU regulation (1) </a:t>
            </a:r>
          </a:p>
        </p:txBody>
      </p:sp>
      <p:sp>
        <p:nvSpPr>
          <p:cNvPr id="3" name="Inhaltsplatzhalter 2"/>
          <p:cNvSpPr>
            <a:spLocks noGrp="1"/>
          </p:cNvSpPr>
          <p:nvPr>
            <p:ph sz="half" idx="1"/>
          </p:nvPr>
        </p:nvSpPr>
        <p:spPr>
          <a:xfrm>
            <a:off x="395536" y="2060848"/>
            <a:ext cx="8219256" cy="3888432"/>
          </a:xfrm>
        </p:spPr>
        <p:txBody>
          <a:bodyPr/>
          <a:lstStyle/>
          <a:p>
            <a:pPr lvl="0">
              <a:spcAft>
                <a:spcPts val="1200"/>
              </a:spcAft>
              <a:buClr>
                <a:srgbClr val="C00000"/>
              </a:buClr>
              <a:buFont typeface="Book Antiqua" panose="02040602050305030304" pitchFamily="18" charset="0"/>
              <a:buChar char="■"/>
            </a:pPr>
            <a:r>
              <a:rPr lang="en-US" sz="2400" dirty="0">
                <a:latin typeface="Calibri" panose="020F0502020204030204" pitchFamily="34" charset="0"/>
                <a:cs typeface="Calibri" panose="020F0502020204030204" pitchFamily="34" charset="0"/>
              </a:rPr>
              <a:t>Wide participation of User industry to HPC </a:t>
            </a:r>
            <a:r>
              <a:rPr lang="en-US" sz="2400" dirty="0" smtClean="0">
                <a:latin typeface="Calibri" panose="020F0502020204030204" pitchFamily="34" charset="0"/>
                <a:cs typeface="Calibri" panose="020F0502020204030204" pitchFamily="34" charset="0"/>
              </a:rPr>
              <a:t>facilities </a:t>
            </a:r>
            <a:r>
              <a:rPr lang="en-US" sz="2400" dirty="0">
                <a:latin typeface="Calibri" panose="020F0502020204030204" pitchFamily="34" charset="0"/>
                <a:cs typeface="Calibri" panose="020F0502020204030204" pitchFamily="34" charset="0"/>
              </a:rPr>
              <a:t>and application related capability building:</a:t>
            </a:r>
            <a:endParaRPr lang="en-US" sz="2000" dirty="0">
              <a:latin typeface="Calibri" panose="020F0502020204030204" pitchFamily="34" charset="0"/>
              <a:cs typeface="Calibri" panose="020F0502020204030204" pitchFamily="34" charset="0"/>
            </a:endParaRPr>
          </a:p>
          <a:p>
            <a:pPr lvl="1">
              <a:spcBef>
                <a:spcPts val="0"/>
              </a:spcBef>
              <a:spcAft>
                <a:spcPts val="1200"/>
              </a:spcAft>
              <a:buClr>
                <a:srgbClr val="C00000"/>
              </a:buClr>
              <a:buFont typeface="Book Antiqua" panose="02040602050305030304" pitchFamily="18" charset="0"/>
              <a:buChar char="–"/>
            </a:pPr>
            <a:r>
              <a:rPr lang="en-US" sz="2000" dirty="0">
                <a:latin typeface="Calibri" panose="020F0502020204030204" pitchFamily="34" charset="0"/>
                <a:cs typeface="Calibri" panose="020F0502020204030204" pitchFamily="34" charset="0"/>
              </a:rPr>
              <a:t>Adaptation and deployment of industrial/sectorial HPC tools</a:t>
            </a:r>
          </a:p>
          <a:p>
            <a:pPr lvl="1">
              <a:spcBef>
                <a:spcPts val="0"/>
              </a:spcBef>
              <a:spcAft>
                <a:spcPts val="1200"/>
              </a:spcAft>
              <a:buClr>
                <a:srgbClr val="C00000"/>
              </a:buClr>
              <a:buFont typeface="Book Antiqua" panose="02040602050305030304" pitchFamily="18" charset="0"/>
              <a:buChar char="–"/>
            </a:pPr>
            <a:r>
              <a:rPr lang="en-US" sz="2000" dirty="0">
                <a:latin typeface="Calibri" panose="020F0502020204030204" pitchFamily="34" charset="0"/>
                <a:cs typeface="Calibri" panose="020F0502020204030204" pitchFamily="34" charset="0"/>
              </a:rPr>
              <a:t>Codes &amp; software environments</a:t>
            </a:r>
          </a:p>
          <a:p>
            <a:pPr lvl="1">
              <a:spcBef>
                <a:spcPts val="0"/>
              </a:spcBef>
              <a:spcAft>
                <a:spcPts val="1200"/>
              </a:spcAft>
              <a:buClr>
                <a:srgbClr val="C00000"/>
              </a:buClr>
              <a:buFont typeface="Book Antiqua" panose="02040602050305030304" pitchFamily="18" charset="0"/>
              <a:buChar char="–"/>
            </a:pPr>
            <a:r>
              <a:rPr lang="en-US" sz="2000" dirty="0">
                <a:latin typeface="Calibri" panose="020F0502020204030204" pitchFamily="34" charset="0"/>
                <a:cs typeface="Calibri" panose="020F0502020204030204" pitchFamily="34" charset="0"/>
              </a:rPr>
              <a:t>HPC services/tools with particular focus on medium/SMEs HPC to increase their innovation capability</a:t>
            </a:r>
          </a:p>
          <a:p>
            <a:pPr>
              <a:spcAft>
                <a:spcPts val="1200"/>
              </a:spcAft>
              <a:buClr>
                <a:srgbClr val="C00000"/>
              </a:buClr>
              <a:buFont typeface="Book Antiqua" panose="02040602050305030304" pitchFamily="18" charset="0"/>
              <a:buChar char="■"/>
            </a:pPr>
            <a:r>
              <a:rPr lang="en-US" sz="2400" dirty="0" smtClean="0">
                <a:latin typeface="Calibri" panose="020F0502020204030204" pitchFamily="34" charset="0"/>
                <a:cs typeface="Calibri" panose="020F0502020204030204" pitchFamily="34" charset="0"/>
              </a:rPr>
              <a:t>Enhanced </a:t>
            </a:r>
            <a:r>
              <a:rPr lang="en-US" sz="2400" dirty="0">
                <a:latin typeface="Calibri" panose="020F0502020204030204" pitchFamily="34" charset="0"/>
                <a:cs typeface="Calibri" panose="020F0502020204030204" pitchFamily="34" charset="0"/>
              </a:rPr>
              <a:t>role for National HPC Competence </a:t>
            </a:r>
            <a:r>
              <a:rPr lang="en-US" sz="2400" dirty="0" err="1">
                <a:latin typeface="Calibri" panose="020F0502020204030204" pitchFamily="34" charset="0"/>
                <a:cs typeface="Calibri" panose="020F0502020204030204" pitchFamily="34" charset="0"/>
              </a:rPr>
              <a:t>Centres</a:t>
            </a:r>
            <a:r>
              <a:rPr lang="en-US" sz="2400" dirty="0">
                <a:latin typeface="Calibri" panose="020F0502020204030204" pitchFamily="34" charset="0"/>
                <a:cs typeface="Calibri" panose="020F0502020204030204" pitchFamily="34" charset="0"/>
              </a:rPr>
              <a:t> </a:t>
            </a:r>
          </a:p>
          <a:p>
            <a:pPr>
              <a:spcAft>
                <a:spcPts val="1200"/>
              </a:spcAft>
              <a:buClr>
                <a:srgbClr val="C00000"/>
              </a:buClr>
              <a:buFont typeface="Book Antiqua" panose="02040602050305030304" pitchFamily="18" charset="0"/>
              <a:buChar char="■"/>
            </a:pPr>
            <a:r>
              <a:rPr lang="en-US" sz="2400" dirty="0">
                <a:latin typeface="Calibri" panose="020F0502020204030204" pitchFamily="34" charset="0"/>
                <a:cs typeface="Calibri" panose="020F0502020204030204" pitchFamily="34" charset="0"/>
              </a:rPr>
              <a:t>Industry Training &amp; Skills Development</a:t>
            </a:r>
            <a:endParaRPr lang="en-US" sz="2000" dirty="0">
              <a:latin typeface="Calibri" panose="020F0502020204030204" pitchFamily="34" charset="0"/>
              <a:cs typeface="Calibri" panose="020F0502020204030204" pitchFamily="34" charset="0"/>
            </a:endParaRPr>
          </a:p>
        </p:txBody>
      </p:sp>
      <p:sp>
        <p:nvSpPr>
          <p:cNvPr id="4" name="Foliennummernplatzhalter 3"/>
          <p:cNvSpPr>
            <a:spLocks noGrp="1"/>
          </p:cNvSpPr>
          <p:nvPr>
            <p:ph type="sldNum" sz="quarter" idx="12"/>
          </p:nvPr>
        </p:nvSpPr>
        <p:spPr/>
        <p:txBody>
          <a:bodyPr/>
          <a:lstStyle/>
          <a:p>
            <a:pPr>
              <a:defRPr/>
            </a:pPr>
            <a:fld id="{72CDA757-DEC8-431A-8A78-9AF49282729F}" type="slidenum">
              <a:rPr lang="en-GB" smtClean="0">
                <a:solidFill>
                  <a:srgbClr val="000000"/>
                </a:solidFill>
              </a:rPr>
              <a:pPr>
                <a:defRPr/>
              </a:pPr>
              <a:t>9</a:t>
            </a:fld>
            <a:endParaRPr lang="en-GB" dirty="0">
              <a:solidFill>
                <a:srgbClr val="000000"/>
              </a:solidFill>
            </a:endParaRPr>
          </a:p>
        </p:txBody>
      </p:sp>
    </p:spTree>
    <p:extLst>
      <p:ext uri="{BB962C8B-B14F-4D97-AF65-F5344CB8AC3E}">
        <p14:creationId xmlns:p14="http://schemas.microsoft.com/office/powerpoint/2010/main" val="35432433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Arial"/>
        <a:cs typeface="Arial"/>
      </a:majorFont>
      <a:minorFont>
        <a:latin typeface="Verdana"/>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prstGeom prst="rect">
          <a:avLst/>
        </a:prstGeom>
        <a:solidFill>
          <a:srgbClr val="133176"/>
        </a:solidFill>
        <a:ln>
          <a:solidFill>
            <a:srgbClr val="133176"/>
          </a:solidFill>
        </a:ln>
      </a:spPr>
      <a:bodyPr/>
      <a:lstStyle/>
      <a:style>
        <a:lnRef idx="1">
          <a:schemeClr val="accent1"/>
        </a:lnRef>
        <a:fillRef idx="3">
          <a:schemeClr val="accent1"/>
        </a:fillRef>
        <a:effectRef idx="2">
          <a:schemeClr val="accent1"/>
        </a:effectRef>
        <a:fontRef idx="minor">
          <a:schemeClr val="lt1"/>
        </a:fontRef>
      </a:style>
    </a:spDef>
    <a:lnDef>
      <a:spPr bwMode="auto">
        <a:xfrm>
          <a:off x="0" y="0"/>
          <a:ext cx="1" cy="1"/>
        </a:xfrm>
        <a:prstGeom prst="rect">
          <a:avLst/>
        </a:prstGeom>
        <a:noFill/>
        <a:ln w="9525" cap="flat" cmpd="sng" algn="ctr">
          <a:noFill/>
          <a:prstDash val="solid"/>
          <a:round/>
          <a:headEnd type="none" w="med" len="med"/>
          <a:tailEnd type="none" w="med" len="med"/>
        </a:ln>
      </a:spPr>
      <a:bodyPr/>
      <a:lstStyle/>
    </a:lnDef>
    <a:txDef>
      <a:spPr bwMode="auto">
        <a:prstGeom prst="rect">
          <a:avLst/>
        </a:prstGeom>
        <a:noFill/>
      </a:spPr>
      <a:body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2106</TotalTime>
  <Words>983</Words>
  <Application>Microsoft Macintosh PowerPoint</Application>
  <DocSecurity>0</DocSecurity>
  <PresentationFormat>On-screen Show (4:3)</PresentationFormat>
  <Paragraphs>166</Paragraphs>
  <Slides>13</Slides>
  <Notes>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Blank</vt:lpstr>
      <vt:lpstr>1_Blank</vt:lpstr>
      <vt:lpstr>EuroCC Workshop: HPC for the Greek Health &amp; Life Sciences Sector  17 June 2021</vt:lpstr>
      <vt:lpstr>Outline</vt:lpstr>
      <vt:lpstr>Industrial User Requirements</vt:lpstr>
      <vt:lpstr>Industrial User Requirements</vt:lpstr>
      <vt:lpstr>PowerPoint Presentation</vt:lpstr>
      <vt:lpstr>INFRAG Industrial Working Group</vt:lpstr>
      <vt:lpstr>PowerPoint Presentation</vt:lpstr>
      <vt:lpstr>Industrial user –  MFF 2021-2027</vt:lpstr>
      <vt:lpstr>Industrial end-user –  next EuroHPC JU regulation (1) </vt:lpstr>
      <vt:lpstr>Industrial end-user –  next EuroHPC JU regulation (2) </vt:lpstr>
      <vt:lpstr>Next steps</vt:lpstr>
      <vt:lpstr>Industrial User Group  Action Points</vt:lpstr>
      <vt:lpstr>Thank you for your attention</vt:lpstr>
    </vt:vector>
  </TitlesOfParts>
  <Manager/>
  <Company>European Commission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Luxembourg, 6 November 2018</dc:title>
  <dc:subject/>
  <dc:creator>KALBE Gustav (CNECT)</dc:creator>
  <cp:keywords/>
  <dc:description/>
  <cp:lastModifiedBy>Zoe Cournia</cp:lastModifiedBy>
  <cp:revision>571</cp:revision>
  <dcterms:created xsi:type="dcterms:W3CDTF">2018-11-01T09:25:49Z</dcterms:created>
  <dcterms:modified xsi:type="dcterms:W3CDTF">2021-06-16T11:12:21Z</dcterms:modified>
  <cp:category/>
  <dc:identifier/>
  <cp:contentStatus/>
  <dc:language/>
  <cp:version/>
</cp:coreProperties>
</file>