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72" r:id="rId2"/>
    <p:sldId id="286" r:id="rId3"/>
    <p:sldId id="288" r:id="rId4"/>
    <p:sldId id="289" r:id="rId5"/>
    <p:sldId id="292" r:id="rId6"/>
    <p:sldId id="294" r:id="rId7"/>
    <p:sldId id="295" r:id="rId8"/>
    <p:sldId id="274" r:id="rId9"/>
    <p:sldId id="284" r:id="rId10"/>
    <p:sldId id="301" r:id="rId11"/>
    <p:sldId id="304" r:id="rId12"/>
    <p:sldId id="302" r:id="rId13"/>
    <p:sldId id="306" r:id="rId14"/>
    <p:sldId id="308" r:id="rId15"/>
    <p:sldId id="307" r:id="rId16"/>
    <p:sldId id="309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79B7"/>
    <a:srgbClr val="6D8ACD"/>
    <a:srgbClr val="7C8FCD"/>
    <a:srgbClr val="8CA9CD"/>
    <a:srgbClr val="D2DEED"/>
    <a:srgbClr val="D4E2EE"/>
    <a:srgbClr val="D9E5F1"/>
    <a:srgbClr val="CADFF8"/>
    <a:srgbClr val="CFE8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156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18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3300BC-A712-E540-B9E9-CAE2EE0BB70A}" type="datetimeFigureOut">
              <a:rPr lang="en-US" smtClean="0"/>
              <a:t>5/12/23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6E42C8-5D26-3E41-A869-2C31D6C9E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683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GB"/>
              <a:t>What is it? Why it is important</a:t>
            </a:r>
            <a:endParaRPr lang="el-GR"/>
          </a:p>
        </p:txBody>
      </p:sp>
      <p:sp>
        <p:nvSpPr>
          <p:cNvPr id="4" name="Θέση αριθμού διαφάνειας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37FEDB7-E812-410D-ADEC-A4F33276D17F}" type="slidenum">
              <a:t>3</a:t>
            </a:fld>
            <a:endParaRPr lang="el-G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- Θέση σημειώσεων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AB00EA7-C704-4468-9AD2-9B196546DC4E}" type="slidenum">
              <a:t>4</a:t>
            </a:fld>
            <a:endParaRPr lang="el-GR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Θέση σημειώσεων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effectLst/>
                <a:uFillTx/>
                <a:latin typeface="Calibri"/>
              </a:rPr>
              <a:t>The group of Prof. 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effectLst/>
                <a:uFillTx/>
                <a:latin typeface="Calibri"/>
              </a:rPr>
              <a:t>Tsamardinos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effectLst/>
                <a:uFillTx/>
                <a:latin typeface="Calibri"/>
              </a:rPr>
              <a:t> has developed this tool for non-experts and together we have shown its applicability in a variety of biological datasets and use cases, some of which I will be presenting later. </a:t>
            </a:r>
          </a:p>
          <a:p>
            <a:endParaRPr lang="en-US" sz="1200" b="0" i="0" u="none" strike="noStrike" kern="1200" cap="none" spc="0" baseline="0" dirty="0">
              <a:solidFill>
                <a:srgbClr val="000000"/>
              </a:solidFill>
              <a:effectLst/>
              <a:uFillTx/>
              <a:latin typeface="Calibri"/>
            </a:endParaRPr>
          </a:p>
          <a:p>
            <a:endParaRPr lang="en-US" sz="1200" b="0" i="0" u="none" strike="noStrike" kern="1200" cap="none" spc="0" baseline="0" dirty="0">
              <a:solidFill>
                <a:srgbClr val="000000"/>
              </a:solidFill>
              <a:effectLst/>
              <a:uFillTx/>
              <a:latin typeface="Calibri"/>
            </a:endParaRPr>
          </a:p>
          <a:p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effectLst/>
                <a:uFillTx/>
                <a:latin typeface="Calibri"/>
              </a:rPr>
              <a:t>JADBio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effectLst/>
                <a:uFillTx/>
                <a:latin typeface="Calibri"/>
              </a:rPr>
              <a:t> for optimal 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effectLst/>
                <a:uFillTx/>
                <a:latin typeface="Calibri"/>
              </a:rPr>
              <a:t>biosignatures</a:t>
            </a:r>
            <a:endParaRPr lang="el-GR" sz="1200" b="0" i="0" u="none" strike="noStrike" kern="1200" cap="none" spc="0" baseline="0" dirty="0">
              <a:solidFill>
                <a:srgbClr val="000000"/>
              </a:solidFill>
              <a:effectLst/>
              <a:uFillTx/>
              <a:latin typeface="Calibri"/>
            </a:endParaRPr>
          </a:p>
          <a:p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effectLst/>
                <a:uFillTx/>
                <a:latin typeface="Calibri"/>
              </a:rPr>
              <a:t>- requires no 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effectLst/>
                <a:uFillTx/>
                <a:latin typeface="Calibri"/>
              </a:rPr>
              <a:t>bioinformatic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effectLst/>
                <a:uFillTx/>
                <a:latin typeface="Calibri"/>
              </a:rPr>
              <a:t> expertise, no complex code-difficult to be reviewed and replicated </a:t>
            </a:r>
            <a:endParaRPr lang="el-GR" sz="1200" b="0" i="0" u="none" strike="noStrike" kern="1200" cap="none" spc="0" baseline="0" dirty="0">
              <a:solidFill>
                <a:srgbClr val="000000"/>
              </a:solidFill>
              <a:effectLst/>
              <a:uFillTx/>
              <a:latin typeface="Calibri"/>
            </a:endParaRPr>
          </a:p>
          <a:p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effectLst/>
                <a:uFillTx/>
                <a:latin typeface="Calibri"/>
              </a:rPr>
              <a:t>- delivers models/classifiers of few selected features, easy to be translated to multiplex assays</a:t>
            </a:r>
            <a:endParaRPr lang="el-GR" sz="1200" b="0" i="0" u="none" strike="noStrike" kern="1200" cap="none" spc="0" baseline="0" dirty="0">
              <a:solidFill>
                <a:srgbClr val="000000"/>
              </a:solidFill>
              <a:effectLst/>
              <a:uFillTx/>
              <a:latin typeface="Calibri"/>
            </a:endParaRPr>
          </a:p>
          <a:p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effectLst/>
                <a:uFillTx/>
                <a:latin typeface="Calibri"/>
              </a:rPr>
              <a:t>- does not bear </a:t>
            </a:r>
            <a:r>
              <a:rPr lang="en-US" sz="1200" b="0" i="0" u="none" strike="noStrike" kern="1200" cap="none" spc="0" baseline="0" dirty="0" err="1">
                <a:solidFill>
                  <a:srgbClr val="000000"/>
                </a:solidFill>
                <a:effectLst/>
                <a:uFillTx/>
                <a:latin typeface="Calibri"/>
              </a:rPr>
              <a:t>overfitting</a:t>
            </a:r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effectLst/>
                <a:uFillTx/>
                <a:latin typeface="Calibri"/>
              </a:rPr>
              <a:t>, reflecting in stable predictive strength in the validation steps </a:t>
            </a:r>
            <a:endParaRPr lang="el-GR" sz="1200" b="0" i="0" u="none" strike="noStrike" kern="1200" cap="none" spc="0" baseline="0" dirty="0">
              <a:solidFill>
                <a:srgbClr val="000000"/>
              </a:solidFill>
              <a:effectLst/>
              <a:uFillTx/>
              <a:latin typeface="Calibri"/>
            </a:endParaRPr>
          </a:p>
          <a:p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effectLst/>
                <a:uFillTx/>
                <a:latin typeface="Calibri"/>
              </a:rPr>
              <a:t>- does inform biology </a:t>
            </a:r>
            <a:endParaRPr lang="el-GR" sz="1200" b="0" i="0" u="none" strike="noStrike" kern="1200" cap="none" spc="0" baseline="0" dirty="0">
              <a:solidFill>
                <a:srgbClr val="000000"/>
              </a:solidFill>
              <a:effectLst/>
              <a:uFillTx/>
              <a:latin typeface="Calibri"/>
            </a:endParaRPr>
          </a:p>
          <a:p>
            <a:r>
              <a:rPr lang="en-US" sz="1200" b="0" i="0" u="none" strike="noStrike" kern="1200" cap="none" spc="0" baseline="0" dirty="0">
                <a:solidFill>
                  <a:srgbClr val="000000"/>
                </a:solidFill>
                <a:effectLst/>
                <a:uFillTx/>
                <a:latin typeface="Calibri"/>
              </a:rPr>
              <a:t>- analysis outputs ready for the manuscript</a:t>
            </a:r>
            <a:endParaRPr lang="el-GR" sz="1200" b="0" i="0" u="none" strike="noStrike" kern="1200" cap="none" spc="0" baseline="0" dirty="0">
              <a:solidFill>
                <a:srgbClr val="000000"/>
              </a:solidFill>
              <a:effectLst/>
              <a:uFillTx/>
              <a:latin typeface="Calibri"/>
            </a:endParaRPr>
          </a:p>
          <a:p>
            <a:endParaRPr lang="el-GR" dirty="0"/>
          </a:p>
        </p:txBody>
      </p:sp>
      <p:sp>
        <p:nvSpPr>
          <p:cNvPr id="4" name="Θέση αριθμού διαφάνειας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E503A15-71BC-446C-A05F-BF75AF6020D6}" type="slidenum">
              <a:t>6</a:t>
            </a:fld>
            <a:endParaRPr lang="el-GR" sz="12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cs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75" name="Google Shape;7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24A51-8968-7941-8BB8-3DCBE12D5C6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48DE-F9A6-204F-939C-7348E2867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293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24A51-8968-7941-8BB8-3DCBE12D5C6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48DE-F9A6-204F-939C-7348E2867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600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24A51-8968-7941-8BB8-3DCBE12D5C6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48DE-F9A6-204F-939C-7348E2867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563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984AF8C5-8AC0-95DB-4D4D-3AF33C632A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00" b="38686"/>
          <a:stretch/>
        </p:blipFill>
        <p:spPr>
          <a:xfrm>
            <a:off x="0" y="5943600"/>
            <a:ext cx="9144000" cy="914400"/>
          </a:xfrm>
          <a:prstGeom prst="rect">
            <a:avLst/>
          </a:prstGeom>
        </p:spPr>
      </p:pic>
      <p:sp>
        <p:nvSpPr>
          <p:cNvPr id="92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1"/>
            <a:ext cx="21336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5" name="Grafik 4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xmlns="" id="{58E29AA9-0B79-F75D-BF8D-F047F81B78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13" y="6103272"/>
            <a:ext cx="2181257" cy="595056"/>
          </a:xfrm>
          <a:prstGeom prst="rect">
            <a:avLst/>
          </a:prstGeom>
        </p:spPr>
      </p:pic>
      <p:pic>
        <p:nvPicPr>
          <p:cNvPr id="2" name="Grafik 1" descr="Ein Bild, das Diagramm enthält.&#10;&#10;Automatisch generierte Beschreibung">
            <a:extLst>
              <a:ext uri="{FF2B5EF4-FFF2-40B4-BE49-F238E27FC236}">
                <a16:creationId xmlns:a16="http://schemas.microsoft.com/office/drawing/2014/main" xmlns="" id="{6B17E26F-43F1-AA24-5B15-2DD10D9A321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114" y="649"/>
            <a:ext cx="1105556" cy="82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007813"/>
      </p:ext>
    </p:extLst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Title + 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945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043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9555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24A51-8968-7941-8BB8-3DCBE12D5C6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48DE-F9A6-204F-939C-7348E2867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385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24A51-8968-7941-8BB8-3DCBE12D5C6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48DE-F9A6-204F-939C-7348E2867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049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24A51-8968-7941-8BB8-3DCBE12D5C6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48DE-F9A6-204F-939C-7348E2867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742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24A51-8968-7941-8BB8-3DCBE12D5C6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48DE-F9A6-204F-939C-7348E2867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297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24A51-8968-7941-8BB8-3DCBE12D5C6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48DE-F9A6-204F-939C-7348E2867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605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24A51-8968-7941-8BB8-3DCBE12D5C6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48DE-F9A6-204F-939C-7348E2867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456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24A51-8968-7941-8BB8-3DCBE12D5C6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48DE-F9A6-204F-939C-7348E2867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420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24A51-8968-7941-8BB8-3DCBE12D5C6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48DE-F9A6-204F-939C-7348E2867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733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24A51-8968-7941-8BB8-3DCBE12D5C6F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848DE-F9A6-204F-939C-7348E2867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576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7.png"/><Relationship Id="rId3" Type="http://schemas.openxmlformats.org/officeDocument/2006/relationships/hyperlink" Target="mailto:info@abcured.com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hyperlink" Target="https://en.wikipedia.org/wiki/Medical" TargetMode="External"/><Relationship Id="rId5" Type="http://schemas.openxmlformats.org/officeDocument/2006/relationships/hyperlink" Target="https://en.wikipedia.org/wiki/Healthcare" TargetMode="External"/><Relationship Id="rId6" Type="http://schemas.openxmlformats.org/officeDocument/2006/relationships/hyperlink" Target="https://en.wikipedia.org/wiki/Precision_medicine%23cite_note-1" TargetMode="External"/><Relationship Id="rId7" Type="http://schemas.openxmlformats.org/officeDocument/2006/relationships/hyperlink" Target="https://en.wikipedia.org/wiki/Precision_medicine%23cite_note-2" TargetMode="External"/><Relationship Id="rId8" Type="http://schemas.openxmlformats.org/officeDocument/2006/relationships/hyperlink" Target="https://en.wikipedia.org/wiki/Precision_medicine%23cite_note-3" TargetMode="External"/><Relationship Id="rId9" Type="http://schemas.openxmlformats.org/officeDocument/2006/relationships/hyperlink" Target="https://en.wikipedia.org/wiki/Molecular_diagnostics" TargetMode="External"/><Relationship Id="rId10" Type="http://schemas.openxmlformats.org/officeDocument/2006/relationships/hyperlink" Target="https://en.wikipedia.org/wiki/Precision_medicine%23cite_note-timmerman2013-4" TargetMode="External"/><Relationship Id="rId11" Type="http://schemas.openxmlformats.org/officeDocument/2006/relationships/hyperlink" Target="https://en.wikipedia.org/wiki/Precision_medicine%23cite_note-5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DE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Διαφάνεια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04" b="43867"/>
          <a:stretch/>
        </p:blipFill>
        <p:spPr>
          <a:xfrm>
            <a:off x="6920958" y="41636"/>
            <a:ext cx="2114183" cy="2879365"/>
          </a:xfrm>
          <a:prstGeom prst="rect">
            <a:avLst/>
          </a:prstGeom>
        </p:spPr>
      </p:pic>
      <p:pic>
        <p:nvPicPr>
          <p:cNvPr id="7" name="Picture 6" descr="Διαφάνεια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152"/>
          <a:stretch/>
        </p:blipFill>
        <p:spPr>
          <a:xfrm>
            <a:off x="-3133" y="-25223"/>
            <a:ext cx="5882693" cy="68029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3016" y="1327010"/>
            <a:ext cx="532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Google Shape;1628;p60">
            <a:extLst>
              <a:ext uri="{FF2B5EF4-FFF2-40B4-BE49-F238E27FC236}">
                <a16:creationId xmlns:a16="http://schemas.microsoft.com/office/drawing/2014/main" xmlns="" id="{0E849389-F709-434D-8C87-2B2ED32DC5F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0001" y="5663995"/>
            <a:ext cx="2635434" cy="94476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179290" y="3148765"/>
            <a:ext cx="6966857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HPC in biomarker and drug target discovery: </a:t>
            </a:r>
            <a:endParaRPr lang="en-US" sz="2800" b="1" dirty="0" smtClean="0"/>
          </a:p>
          <a:p>
            <a:pPr algn="ctr"/>
            <a:r>
              <a:rPr lang="en-US" sz="2800" b="1" dirty="0" smtClean="0"/>
              <a:t>a </a:t>
            </a:r>
            <a:r>
              <a:rPr lang="en-US" sz="2800" b="1" dirty="0"/>
              <a:t>success story in promoting </a:t>
            </a:r>
            <a:endParaRPr lang="en-US" sz="2800" b="1" dirty="0" smtClean="0"/>
          </a:p>
          <a:p>
            <a:pPr algn="ctr"/>
            <a:r>
              <a:rPr lang="en-US" sz="2800" b="1" dirty="0" smtClean="0"/>
              <a:t>Cancer </a:t>
            </a:r>
            <a:r>
              <a:rPr lang="en-US" sz="2800" b="1" dirty="0"/>
              <a:t>Drug Accuracy</a:t>
            </a:r>
          </a:p>
        </p:txBody>
      </p:sp>
    </p:spTree>
    <p:extLst>
      <p:ext uri="{BB962C8B-B14F-4D97-AF65-F5344CB8AC3E}">
        <p14:creationId xmlns:p14="http://schemas.microsoft.com/office/powerpoint/2010/main" val="4183505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959"/>
          <a:stretch/>
        </p:blipFill>
        <p:spPr bwMode="auto">
          <a:xfrm>
            <a:off x="683569" y="735739"/>
            <a:ext cx="8064896" cy="1211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7" y="1881258"/>
            <a:ext cx="5480050" cy="473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6DECE42-B4F4-4236-AE26-8392104FBE45}"/>
              </a:ext>
            </a:extLst>
          </p:cNvPr>
          <p:cNvSpPr txBox="1"/>
          <p:nvPr/>
        </p:nvSpPr>
        <p:spPr>
          <a:xfrm>
            <a:off x="1403652" y="332658"/>
            <a:ext cx="6264691" cy="6463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b="1" i="0" u="none" strike="noStrike" kern="1200" cap="none" spc="0" baseline="0" dirty="0">
                <a:solidFill>
                  <a:srgbClr val="254061"/>
                </a:solidFill>
                <a:uFillTx/>
                <a:latin typeface="Calibri"/>
              </a:rPr>
              <a:t>SIZE MATTERS: NEED FOR HPC…</a:t>
            </a:r>
            <a:endParaRPr lang="el-GR" sz="3600" b="1" i="0" u="none" strike="noStrike" kern="1200" cap="none" spc="0" baseline="0" dirty="0">
              <a:solidFill>
                <a:srgbClr val="254061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8758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en-GB"/>
              <a:t>© Members of the FF4EuroHPC Consortium</a:t>
            </a:r>
            <a:endParaRPr/>
          </a:p>
        </p:txBody>
      </p:sp>
      <p:sp>
        <p:nvSpPr>
          <p:cNvPr id="79" name="Google Shape;79;p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  <p:sp>
        <p:nvSpPr>
          <p:cNvPr id="80" name="Google Shape;80;p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945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GB"/>
              <a:t>The Problem, Challenge and benefit of HPC</a:t>
            </a:r>
            <a:endParaRPr/>
          </a:p>
        </p:txBody>
      </p:sp>
      <p:sp>
        <p:nvSpPr>
          <p:cNvPr id="81" name="Google Shape;81;p2"/>
          <p:cNvSpPr txBox="1">
            <a:spLocks noGrp="1"/>
          </p:cNvSpPr>
          <p:nvPr>
            <p:ph type="body" idx="1"/>
          </p:nvPr>
        </p:nvSpPr>
        <p:spPr>
          <a:xfrm>
            <a:off x="272988" y="1329482"/>
            <a:ext cx="5539667" cy="44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lnSpc>
                <a:spcPct val="115000"/>
              </a:lnSpc>
              <a:spcBef>
                <a:spcPts val="1200"/>
              </a:spcBef>
              <a:buSzPct val="39285"/>
              <a:buNone/>
            </a:pPr>
            <a:r>
              <a:rPr lang="en-GB" sz="1800" dirty="0">
                <a:latin typeface="Raleway"/>
                <a:ea typeface="Raleway"/>
                <a:cs typeface="Raleway"/>
                <a:sym typeface="Raleway"/>
              </a:rPr>
              <a:t>The doctor has little help in choosing between &gt; 300 approved anticancer drugs for cancer treatment. Modelling of chemosensitivity data can drive the choice of the right drug to the right patient at the right time = </a:t>
            </a:r>
            <a:r>
              <a:rPr lang="en-GB" sz="1800" b="1" dirty="0">
                <a:latin typeface="Raleway"/>
                <a:ea typeface="Raleway"/>
                <a:cs typeface="Raleway"/>
                <a:sym typeface="Raleway"/>
              </a:rPr>
              <a:t>personalized medicine</a:t>
            </a:r>
            <a:r>
              <a:rPr lang="en-GB" sz="1800" dirty="0">
                <a:latin typeface="Raleway"/>
                <a:ea typeface="Raleway"/>
                <a:cs typeface="Raleway"/>
                <a:sym typeface="Raleway"/>
              </a:rPr>
              <a:t>.</a:t>
            </a:r>
            <a:endParaRPr sz="1800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>
              <a:lnSpc>
                <a:spcPct val="115000"/>
              </a:lnSpc>
              <a:spcBef>
                <a:spcPts val="1200"/>
              </a:spcBef>
              <a:buSzPct val="39285"/>
              <a:buNone/>
            </a:pPr>
            <a:r>
              <a:rPr lang="en-GB" sz="1800" dirty="0">
                <a:latin typeface="Raleway"/>
                <a:ea typeface="Raleway"/>
                <a:cs typeface="Raleway"/>
                <a:sym typeface="Raleway"/>
              </a:rPr>
              <a:t>In this project </a:t>
            </a:r>
            <a:r>
              <a:rPr lang="en-GB" sz="1800" b="1" dirty="0">
                <a:latin typeface="Raleway"/>
                <a:ea typeface="Raleway"/>
                <a:cs typeface="Raleway"/>
                <a:sym typeface="Raleway"/>
              </a:rPr>
              <a:t>HPC </a:t>
            </a:r>
            <a:r>
              <a:rPr lang="en-GB" sz="1800" dirty="0">
                <a:latin typeface="Raleway"/>
                <a:ea typeface="Raleway"/>
                <a:cs typeface="Raleway"/>
                <a:sym typeface="Raleway"/>
              </a:rPr>
              <a:t>enabled:</a:t>
            </a:r>
            <a:endParaRPr sz="1800" dirty="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79831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4285"/>
              <a:buChar char="-"/>
            </a:pPr>
            <a:r>
              <a:rPr lang="en-GB" sz="1800" dirty="0">
                <a:latin typeface="Raleway"/>
                <a:ea typeface="Raleway"/>
                <a:cs typeface="Raleway"/>
                <a:sym typeface="Raleway"/>
              </a:rPr>
              <a:t>an extensive analysis of a huge volume of publicly available chemosensitivity omics data </a:t>
            </a:r>
            <a:endParaRPr sz="1800" dirty="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27983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4285"/>
              <a:buChar char="-"/>
            </a:pPr>
            <a:r>
              <a:rPr lang="en-GB" sz="1800" dirty="0">
                <a:latin typeface="Raleway"/>
                <a:ea typeface="Raleway"/>
                <a:cs typeface="Raleway"/>
                <a:sym typeface="Raleway"/>
              </a:rPr>
              <a:t>by a state-of-the-art AI platform using automatic machine learning: </a:t>
            </a:r>
            <a:r>
              <a:rPr lang="en-GB" sz="1800" dirty="0" err="1">
                <a:latin typeface="Raleway"/>
                <a:ea typeface="Raleway"/>
                <a:cs typeface="Raleway"/>
                <a:sym typeface="Raleway"/>
              </a:rPr>
              <a:t>JADBio</a:t>
            </a:r>
            <a:endParaRPr sz="1800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 sz="1800" dirty="0">
                <a:latin typeface="Raleway"/>
                <a:ea typeface="Raleway"/>
                <a:cs typeface="Raleway"/>
                <a:sym typeface="Raleway"/>
              </a:rPr>
              <a:t>t</a:t>
            </a:r>
            <a:r>
              <a:rPr lang="en-GB" sz="1800" b="1" dirty="0">
                <a:latin typeface="Raleway"/>
                <a:ea typeface="Raleway"/>
                <a:cs typeface="Raleway"/>
                <a:sym typeface="Raleway"/>
              </a:rPr>
              <a:t>o develop a tool for drug response prediction.</a:t>
            </a:r>
            <a:endParaRPr sz="1800" b="1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39285"/>
              <a:buNone/>
            </a:pPr>
            <a:r>
              <a:rPr lang="en-GB" sz="1800" dirty="0">
                <a:solidFill>
                  <a:srgbClr val="1B1C20"/>
                </a:solidFill>
                <a:latin typeface="Raleway"/>
                <a:ea typeface="Raleway"/>
                <a:cs typeface="Raleway"/>
                <a:sym typeface="Raleway"/>
              </a:rPr>
              <a:t>This </a:t>
            </a:r>
            <a:r>
              <a:rPr lang="en-GB" sz="1800" b="1" dirty="0">
                <a:solidFill>
                  <a:srgbClr val="1B1C20"/>
                </a:solidFill>
                <a:latin typeface="Raleway"/>
                <a:ea typeface="Raleway"/>
                <a:cs typeface="Raleway"/>
                <a:sym typeface="Raleway"/>
              </a:rPr>
              <a:t>first-in-market product</a:t>
            </a:r>
            <a:r>
              <a:rPr lang="en-GB" sz="1800" dirty="0">
                <a:solidFill>
                  <a:srgbClr val="1B1C20"/>
                </a:solidFill>
                <a:latin typeface="Raleway"/>
                <a:ea typeface="Raleway"/>
                <a:cs typeface="Raleway"/>
                <a:sym typeface="Raleway"/>
              </a:rPr>
              <a:t> that can truly revolutionize the way cancer patients are treated.</a:t>
            </a:r>
            <a:endParaRPr sz="1800" dirty="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82" name="Google Shape;8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3032" y="1463389"/>
            <a:ext cx="2756306" cy="47405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8150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836714"/>
            <a:ext cx="8568952" cy="563231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- NCI-60 program has screened over 100,000</a:t>
            </a:r>
            <a:r>
              <a:rPr lang="el-GR" sz="2000" b="0" i="0" u="none" strike="noStrike" kern="1200" cap="none" spc="0" dirty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en-US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compounds over 60 human </a:t>
            </a:r>
            <a:r>
              <a:rPr lang="en-US" sz="2000" b="1" i="0" u="sng" strike="noStrike" kern="1200" cap="none" spc="0" baseline="0" dirty="0">
                <a:solidFill>
                  <a:srgbClr val="254061"/>
                </a:solidFill>
                <a:uFillTx/>
                <a:latin typeface="Calibri"/>
              </a:rPr>
              <a:t>cell lines </a:t>
            </a:r>
            <a:r>
              <a:rPr lang="en-US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representing nine types of cancers 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dosage-response profiles, GI50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multi-</a:t>
            </a:r>
            <a:r>
              <a:rPr lang="en-US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omics</a:t>
            </a:r>
            <a:r>
              <a:rPr lang="en-US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profiling (</a:t>
            </a:r>
            <a:r>
              <a:rPr lang="en-US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transcriptome</a:t>
            </a:r>
            <a:r>
              <a:rPr lang="en-US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, proteomes, and other).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/>
            </a:r>
            <a:br>
              <a:rPr lang="en-US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</a:br>
            <a:r>
              <a:rPr lang="en-US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"[...] around 60.000 computing jobs</a:t>
            </a:r>
            <a:r>
              <a:rPr lang="en-US" sz="2000" b="0" i="0" u="none" strike="noStrike" kern="1200" cap="none" spc="0" dirty="0">
                <a:solidFill>
                  <a:srgbClr val="000000"/>
                </a:solidFill>
                <a:uFillTx/>
                <a:latin typeface="Calibri"/>
              </a:rPr>
              <a:t> around </a:t>
            </a:r>
            <a:r>
              <a:rPr lang="en-US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1.200.000 core-hours. …</a:t>
            </a:r>
            <a:endParaRPr lang="el-GR" sz="20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000" dirty="0">
              <a:solidFill>
                <a:srgbClr val="000000"/>
              </a:solidFill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dirty="0">
                <a:solidFill>
                  <a:srgbClr val="000000"/>
                </a:solidFill>
              </a:rPr>
              <a:t>Collected experiments with data on &gt;100K compounds</a:t>
            </a:r>
          </a:p>
          <a:p>
            <a:pPr marL="342900" lvl="0" indent="-342900"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dirty="0">
                <a:solidFill>
                  <a:srgbClr val="000000"/>
                </a:solidFill>
              </a:rPr>
              <a:t>After filtering, we got 10K high-quality experiments on 6K compounds</a:t>
            </a:r>
          </a:p>
          <a:p>
            <a:pPr marL="342900" lvl="0" indent="-342900"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dirty="0">
                <a:solidFill>
                  <a:srgbClr val="000000"/>
                </a:solidFill>
              </a:rPr>
              <a:t>Analysis returns </a:t>
            </a:r>
            <a:r>
              <a:rPr lang="en-GB" sz="2000" dirty="0">
                <a:solidFill>
                  <a:srgbClr val="000000"/>
                </a:solidFill>
              </a:rPr>
              <a:t>signatures, best model, </a:t>
            </a:r>
            <a:r>
              <a:rPr lang="en-US" sz="2000" dirty="0">
                <a:solidFill>
                  <a:srgbClr val="000000"/>
                </a:solidFill>
              </a:rPr>
              <a:t>performance estimates and out-of-sample predictions, alternative features.</a:t>
            </a:r>
          </a:p>
          <a:p>
            <a:pPr marL="342900" lvl="0" indent="-342900"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dirty="0">
              <a:solidFill>
                <a:srgbClr val="000000"/>
              </a:solidFill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dirty="0">
                <a:solidFill>
                  <a:srgbClr val="000000"/>
                </a:solidFill>
              </a:rPr>
              <a:t>Outcomes: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dirty="0">
                <a:solidFill>
                  <a:srgbClr val="000000"/>
                </a:solidFill>
              </a:rPr>
              <a:t>Predictive sensitivity </a:t>
            </a:r>
            <a:r>
              <a:rPr lang="en-US" sz="2000" dirty="0" err="1">
                <a:solidFill>
                  <a:srgbClr val="000000"/>
                </a:solidFill>
              </a:rPr>
              <a:t>biosignatures</a:t>
            </a:r>
            <a:r>
              <a:rPr lang="en-US" sz="2000" dirty="0">
                <a:solidFill>
                  <a:srgbClr val="000000"/>
                </a:solidFill>
              </a:rPr>
              <a:t> for each compound or cluster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endParaRPr lang="en-US" sz="2000" dirty="0">
              <a:solidFill>
                <a:srgbClr val="000000"/>
              </a:solidFill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Pancancer</a:t>
            </a:r>
            <a:r>
              <a:rPr lang="en-US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sensitivity features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dirty="0">
                <a:solidFill>
                  <a:srgbClr val="000000"/>
                </a:solidFill>
                <a:latin typeface="Calibri"/>
              </a:rPr>
              <a:t>Sensitivity features inform biology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Targets to reverse or increase sensitivity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dirty="0">
                <a:solidFill>
                  <a:srgbClr val="000000"/>
                </a:solidFill>
                <a:latin typeface="Calibri"/>
              </a:rPr>
              <a:t>…..</a:t>
            </a:r>
            <a:endParaRPr lang="el-GR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8" y="5432226"/>
            <a:ext cx="1841500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0932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4"/>
          <p:cNvPicPr preferRelativeResize="0"/>
          <p:nvPr/>
        </p:nvPicPr>
        <p:blipFill rotWithShape="1">
          <a:blip r:embed="rId3">
            <a:alphaModFix/>
          </a:blip>
          <a:srcRect t="16848" r="-3336"/>
          <a:stretch/>
        </p:blipFill>
        <p:spPr>
          <a:xfrm>
            <a:off x="752528" y="360638"/>
            <a:ext cx="7762822" cy="5995713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© Members of the FF4EuroHPC Consortium</a:t>
            </a:r>
            <a:endParaRPr/>
          </a:p>
        </p:txBody>
      </p:sp>
      <p:sp>
        <p:nvSpPr>
          <p:cNvPr id="107" name="Google Shape;107;p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3983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aleway"/>
                <a:ea typeface="Raleway"/>
                <a:cs typeface="Raleway"/>
                <a:sym typeface="Raleway"/>
              </a:rPr>
              <a:t>© Members of the FF4EuroHPC Consortium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80" name="Google Shape;180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latin typeface="Raleway"/>
                <a:ea typeface="Raleway"/>
                <a:cs typeface="Raleway"/>
                <a:sym typeface="Raleway"/>
              </a:rPr>
              <a:t>14</a:t>
            </a:fld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81" name="Google Shape;181;p1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945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GB" dirty="0">
                <a:latin typeface="Raleway"/>
                <a:ea typeface="Raleway"/>
                <a:cs typeface="Raleway"/>
                <a:sym typeface="Raleway"/>
              </a:rPr>
              <a:t>Value, Deviations, </a:t>
            </a:r>
            <a:r>
              <a:rPr lang="en-GB" dirty="0" smtClean="0">
                <a:latin typeface="Raleway"/>
                <a:ea typeface="Raleway"/>
                <a:cs typeface="Raleway"/>
                <a:sym typeface="Raleway"/>
              </a:rPr>
              <a:t>Lessons</a:t>
            </a:r>
            <a:endParaRPr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82" name="Google Shape;182;p11"/>
          <p:cNvSpPr txBox="1">
            <a:spLocks noGrp="1"/>
          </p:cNvSpPr>
          <p:nvPr>
            <p:ph type="body" idx="1"/>
          </p:nvPr>
        </p:nvSpPr>
        <p:spPr>
          <a:xfrm>
            <a:off x="213065" y="1811975"/>
            <a:ext cx="5330730" cy="40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1905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GB" sz="2000" b="1" dirty="0">
                <a:latin typeface="Raleway"/>
                <a:ea typeface="Raleway"/>
                <a:cs typeface="Raleway"/>
                <a:sym typeface="Raleway"/>
              </a:rPr>
              <a:t>HPC enabled big data handling to develop clinically relevant competitive solutions.</a:t>
            </a:r>
            <a:endParaRPr sz="2000" b="1" dirty="0">
              <a:latin typeface="Raleway"/>
              <a:ea typeface="Raleway"/>
              <a:cs typeface="Raleway"/>
              <a:sym typeface="Raleway"/>
            </a:endParaRPr>
          </a:p>
          <a:p>
            <a:pPr marL="228600" lvl="0" indent="0" algn="just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600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-209550" algn="just" rtl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SzPts val="1500"/>
              <a:buFont typeface="Raleway"/>
              <a:buChar char="•"/>
            </a:pPr>
            <a:r>
              <a:rPr lang="en-GB" sz="1800" dirty="0">
                <a:latin typeface="Raleway"/>
                <a:ea typeface="Raleway"/>
                <a:cs typeface="Raleway"/>
                <a:sym typeface="Raleway"/>
              </a:rPr>
              <a:t>We succeeded in executing &gt; 30,000 computational experiments for 5,986 compounds, 335 response prediction biosignatures, 119 highly effective </a:t>
            </a:r>
            <a:endParaRPr sz="1800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-209550" algn="just" rtl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SzPts val="1500"/>
              <a:buFont typeface="Raleway"/>
              <a:buChar char="•"/>
            </a:pPr>
            <a:r>
              <a:rPr lang="en-GB" sz="1800" dirty="0">
                <a:latin typeface="Raleway"/>
                <a:ea typeface="Raleway"/>
                <a:cs typeface="Raleway"/>
                <a:sym typeface="Raleway"/>
              </a:rPr>
              <a:t>8 biosignatures perform highly in breast cancer enter clinical validation</a:t>
            </a:r>
            <a:endParaRPr sz="1800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-209550" algn="just">
              <a:lnSpc>
                <a:spcPct val="107000"/>
              </a:lnSpc>
              <a:spcBef>
                <a:spcPts val="600"/>
              </a:spcBef>
              <a:buSzPts val="1500"/>
              <a:buFont typeface="Raleway"/>
              <a:buChar char="•"/>
            </a:pPr>
            <a:r>
              <a:rPr lang="en-GB" sz="1800" dirty="0">
                <a:latin typeface="Raleway"/>
                <a:ea typeface="Raleway"/>
                <a:cs typeface="Raleway"/>
                <a:sym typeface="Raleway"/>
              </a:rPr>
              <a:t>CHOSA will launch a service (~€3K per analysis) to drive choice of treatment: a drug report list/patient highlighting those drugs most likely to work.</a:t>
            </a:r>
            <a:endParaRPr sz="1800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-1968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aleway"/>
              <a:buChar char="•"/>
            </a:pPr>
            <a:r>
              <a:rPr lang="en-GB" sz="1800" dirty="0">
                <a:latin typeface="Raleway"/>
                <a:ea typeface="Raleway"/>
                <a:cs typeface="Raleway"/>
                <a:sym typeface="Raleway"/>
              </a:rPr>
              <a:t>Secured funding for further refinement of the models and high interest in business community for the business case.</a:t>
            </a:r>
            <a:endParaRPr sz="1800" dirty="0">
              <a:solidFill>
                <a:srgbClr val="7030A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83" name="Google Shape;183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70901" y="1577849"/>
            <a:ext cx="3368306" cy="43728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7744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© Members of the FF4EuroHPC Consortium</a:t>
            </a:r>
            <a:endParaRPr/>
          </a:p>
        </p:txBody>
      </p:sp>
      <p:sp>
        <p:nvSpPr>
          <p:cNvPr id="162" name="Google Shape;162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15</a:t>
            </a:fld>
            <a:endParaRPr/>
          </a:p>
        </p:txBody>
      </p:sp>
      <p:sp>
        <p:nvSpPr>
          <p:cNvPr id="163" name="Google Shape;163;p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945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GB"/>
              <a:t>Benefits of FF4EuroHPC</a:t>
            </a:r>
            <a:endParaRPr/>
          </a:p>
        </p:txBody>
      </p:sp>
      <p:sp>
        <p:nvSpPr>
          <p:cNvPr id="164" name="Google Shape;164;p9"/>
          <p:cNvSpPr txBox="1">
            <a:spLocks noGrp="1"/>
          </p:cNvSpPr>
          <p:nvPr>
            <p:ph type="body" idx="1"/>
          </p:nvPr>
        </p:nvSpPr>
        <p:spPr>
          <a:xfrm>
            <a:off x="326254" y="1825625"/>
            <a:ext cx="8189096" cy="4043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"/>
              <a:buChar char="•"/>
            </a:pPr>
            <a:r>
              <a:rPr lang="en-GB" sz="2000" b="1" dirty="0">
                <a:latin typeface="Raleway"/>
                <a:ea typeface="Raleway"/>
                <a:cs typeface="Raleway"/>
                <a:sym typeface="Raleway"/>
              </a:rPr>
              <a:t>Benefits</a:t>
            </a:r>
            <a:endParaRPr sz="2000" dirty="0">
              <a:latin typeface="Raleway"/>
              <a:ea typeface="Raleway"/>
              <a:cs typeface="Raleway"/>
              <a:sym typeface="Raleway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"/>
              <a:buChar char="•"/>
            </a:pPr>
            <a:r>
              <a:rPr lang="en-GB" sz="2000" dirty="0">
                <a:latin typeface="Raleway"/>
                <a:ea typeface="Raleway"/>
                <a:cs typeface="Raleway"/>
                <a:sym typeface="Raleway"/>
              </a:rPr>
              <a:t>Time saving: AI-aided biosignature building delivers mature clinically relevant solutions. </a:t>
            </a:r>
            <a:endParaRPr sz="2000" dirty="0">
              <a:latin typeface="Raleway"/>
              <a:ea typeface="Raleway"/>
              <a:cs typeface="Raleway"/>
              <a:sym typeface="Raleway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"/>
              <a:buChar char="•"/>
            </a:pPr>
            <a:r>
              <a:rPr lang="en-GB" sz="2000" dirty="0">
                <a:latin typeface="Raleway"/>
                <a:ea typeface="Raleway"/>
                <a:cs typeface="Raleway"/>
                <a:sym typeface="Raleway"/>
              </a:rPr>
              <a:t>HPC allowed for comprehensive analyses of all public data from National cancer institute for patterns of drug sensitivity.</a:t>
            </a:r>
            <a:endParaRPr sz="2000" dirty="0">
              <a:latin typeface="Raleway"/>
              <a:ea typeface="Raleway"/>
              <a:cs typeface="Raleway"/>
              <a:sym typeface="Raleway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"/>
              <a:buChar char="•"/>
            </a:pPr>
            <a:r>
              <a:rPr lang="en-GB" sz="2000" dirty="0">
                <a:latin typeface="Raleway"/>
                <a:ea typeface="Raleway"/>
                <a:cs typeface="Raleway"/>
                <a:sym typeface="Raleway"/>
              </a:rPr>
              <a:t>More cancer patients with limited disease get the right treatment which is potentially lifesaving.</a:t>
            </a:r>
            <a:endParaRPr sz="2000" dirty="0">
              <a:latin typeface="Raleway"/>
              <a:ea typeface="Raleway"/>
              <a:cs typeface="Raleway"/>
              <a:sym typeface="Raleway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"/>
              <a:buChar char="•"/>
            </a:pPr>
            <a:r>
              <a:rPr lang="en-GB" sz="2000" dirty="0">
                <a:latin typeface="Raleway"/>
                <a:ea typeface="Raleway"/>
                <a:cs typeface="Raleway"/>
                <a:sym typeface="Raleway"/>
              </a:rPr>
              <a:t>More cancer patients with advanced disease will live longer as they avoid ineffective treatment.</a:t>
            </a:r>
            <a:endParaRPr sz="2000" dirty="0">
              <a:latin typeface="Raleway"/>
              <a:ea typeface="Raleway"/>
              <a:cs typeface="Raleway"/>
              <a:sym typeface="Raleway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"/>
              <a:buChar char="•"/>
            </a:pPr>
            <a:r>
              <a:rPr lang="en-GB" sz="2000" dirty="0">
                <a:latin typeface="Raleway"/>
                <a:ea typeface="Raleway"/>
                <a:cs typeface="Raleway"/>
                <a:sym typeface="Raleway"/>
              </a:rPr>
              <a:t>Expected launch market  of 23,000 annual newly diagnosed breast cancer patients, gross annual revenue is then 69 million € in Germany and Nordic countries alone.</a:t>
            </a:r>
            <a:endParaRPr sz="2000" dirty="0">
              <a:latin typeface="Raleway"/>
              <a:ea typeface="Raleway"/>
              <a:cs typeface="Raleway"/>
              <a:sym typeface="Raleway"/>
            </a:endParaRPr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0" y="225225"/>
            <a:ext cx="1224758" cy="863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7889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79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Στιγμιότυπο 2023-12-05, 11.27.14 πμ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2" t="21746" r="11508" b="8412"/>
          <a:stretch/>
        </p:blipFill>
        <p:spPr>
          <a:xfrm>
            <a:off x="0" y="326571"/>
            <a:ext cx="9162152" cy="5842001"/>
          </a:xfrm>
          <a:prstGeom prst="rect">
            <a:avLst/>
          </a:prstGeom>
        </p:spPr>
      </p:pic>
      <p:sp>
        <p:nvSpPr>
          <p:cNvPr id="5" name="Google Shape;1957;p79"/>
          <p:cNvSpPr txBox="1"/>
          <p:nvPr/>
        </p:nvSpPr>
        <p:spPr>
          <a:xfrm>
            <a:off x="6888742" y="6122238"/>
            <a:ext cx="2142000" cy="711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VAT</a:t>
            </a:r>
            <a:r>
              <a:rPr lang="en-US" sz="10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: 801897134</a:t>
            </a:r>
            <a:endParaRPr sz="10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 smtClean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Email</a:t>
            </a:r>
            <a:r>
              <a:rPr lang="en-US" sz="10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: </a:t>
            </a:r>
            <a:r>
              <a:rPr lang="en-US" sz="1000" i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info@abcured.com</a:t>
            </a:r>
            <a:endParaRPr lang="en-US" sz="1000" i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i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abcured.com</a:t>
            </a:r>
            <a:endParaRPr sz="10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590612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JG88F1XK1_horizontal_ligh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87509"/>
            <a:ext cx="9244223" cy="69455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18000" y="3719286"/>
            <a:ext cx="435428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 smtClean="0"/>
              <a:t>THANK YOU</a:t>
            </a:r>
          </a:p>
          <a:p>
            <a:pPr algn="r"/>
            <a:endParaRPr lang="en-US" dirty="0" smtClean="0"/>
          </a:p>
          <a:p>
            <a:pPr algn="r"/>
            <a:r>
              <a:rPr lang="en-US" dirty="0" err="1" smtClean="0"/>
              <a:t>Ekaterini</a:t>
            </a:r>
            <a:r>
              <a:rPr lang="en-US" dirty="0" smtClean="0"/>
              <a:t> </a:t>
            </a:r>
            <a:r>
              <a:rPr lang="en-US" dirty="0" err="1" smtClean="0"/>
              <a:t>Alexiou</a:t>
            </a:r>
            <a:r>
              <a:rPr lang="en-US" dirty="0" smtClean="0"/>
              <a:t> </a:t>
            </a:r>
            <a:r>
              <a:rPr lang="en-US" dirty="0" err="1" smtClean="0"/>
              <a:t>Chatzaki</a:t>
            </a:r>
            <a:endParaRPr lang="en-US" dirty="0" smtClean="0"/>
          </a:p>
          <a:p>
            <a:pPr algn="r"/>
            <a:r>
              <a:rPr lang="en-US" dirty="0" err="1" smtClean="0"/>
              <a:t>achatzak@med.duth.gr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75807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19669" y="980730"/>
            <a:ext cx="6000667" cy="540059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- TextBox"/>
          <p:cNvSpPr txBox="1"/>
          <p:nvPr/>
        </p:nvSpPr>
        <p:spPr>
          <a:xfrm>
            <a:off x="1331643" y="116631"/>
            <a:ext cx="6840763" cy="7694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0" u="none" strike="noStrike" kern="1200" cap="none" spc="0" baseline="0">
                <a:solidFill>
                  <a:srgbClr val="C00000"/>
                </a:solidFill>
                <a:uFillTx/>
                <a:latin typeface="Calibri"/>
              </a:rPr>
              <a:t>Classifier - </a:t>
            </a:r>
            <a:r>
              <a:rPr lang="el-GR" sz="2800" b="1" i="0" u="none" strike="noStrike" kern="1200" cap="none" spc="0" baseline="0">
                <a:solidFill>
                  <a:srgbClr val="C00000"/>
                </a:solidFill>
                <a:uFillTx/>
                <a:latin typeface="Calibri"/>
              </a:rPr>
              <a:t> </a:t>
            </a:r>
            <a:r>
              <a:rPr lang="en-GB" sz="2800" b="1" i="0" u="none" strike="noStrike" kern="1200" cap="none" spc="0" baseline="0">
                <a:solidFill>
                  <a:srgbClr val="C00000"/>
                </a:solidFill>
                <a:uFillTx/>
                <a:latin typeface="Calibri"/>
              </a:rPr>
              <a:t>Biomarker – Biosignature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1" i="0" u="none" strike="noStrike" kern="0" cap="none" spc="0" baseline="0">
                <a:solidFill>
                  <a:srgbClr val="000000"/>
                </a:solidFill>
                <a:uFillTx/>
                <a:latin typeface="Calibri"/>
              </a:rPr>
              <a:t>(molecule, feature, cluster)</a:t>
            </a:r>
            <a:endParaRPr lang="el-GR" sz="1600" b="1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30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l="30936" t="20568" r="31465" b="35608"/>
          <a:stretch>
            <a:fillRect/>
          </a:stretch>
        </p:blipFill>
        <p:spPr>
          <a:xfrm>
            <a:off x="827586" y="404667"/>
            <a:ext cx="7526700" cy="36724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827586" y="4437110"/>
            <a:ext cx="7920880" cy="20313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Precision medicine</a:t>
            </a: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 (</a:t>
            </a:r>
            <a:r>
              <a:rPr lang="en-US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PM</a:t>
            </a: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) is a </a:t>
            </a: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hlinkClick r:id="rId4" tooltip="Medical"/>
              </a:rPr>
              <a:t>medical</a:t>
            </a: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 model that proposes the customization of </a:t>
            </a: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hlinkClick r:id="rId5" tooltip="Healthcare"/>
              </a:rPr>
              <a:t>healthcare</a:t>
            </a: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, with medical decisions, treatments, practices, or products being tailored to a subgroup of patients, </a:t>
            </a:r>
            <a:r>
              <a:rPr lang="en-US" sz="1800" b="0" i="0" u="sng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instead of a one‐drug‐fits‐all model</a:t>
            </a: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.</a:t>
            </a:r>
            <a:r>
              <a:rPr lang="en-US" sz="1800" b="0" i="0" u="none" strike="noStrike" kern="1200" cap="none" spc="0" baseline="30000">
                <a:solidFill>
                  <a:srgbClr val="000000"/>
                </a:solidFill>
                <a:uFillTx/>
                <a:latin typeface="Calibri"/>
                <a:hlinkClick r:id="rId6"/>
              </a:rPr>
              <a:t>[1]</a:t>
            </a:r>
            <a:r>
              <a:rPr lang="en-US" sz="1800" b="0" i="0" u="none" strike="noStrike" kern="1200" cap="none" spc="0" baseline="30000">
                <a:solidFill>
                  <a:srgbClr val="000000"/>
                </a:solidFill>
                <a:uFillTx/>
                <a:latin typeface="Calibri"/>
                <a:hlinkClick r:id="rId7"/>
              </a:rPr>
              <a:t>[2]</a:t>
            </a: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 In precision medicine, diagnostic testing is often employed for selecting appropriate and optimal therapies based on the context of a patient’s genetic content or other molecular or cellular analysis.</a:t>
            </a:r>
            <a:r>
              <a:rPr lang="en-US" sz="1800" b="0" i="0" u="none" strike="noStrike" kern="1200" cap="none" spc="0" baseline="30000">
                <a:solidFill>
                  <a:srgbClr val="000000"/>
                </a:solidFill>
                <a:uFillTx/>
                <a:latin typeface="Calibri"/>
                <a:hlinkClick r:id="rId8"/>
              </a:rPr>
              <a:t>[3]</a:t>
            </a: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 Tools employed in precision medicine can include </a:t>
            </a: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hlinkClick r:id="rId9" tooltip="Molecular diagnostics"/>
              </a:rPr>
              <a:t>molecular diagnostics</a:t>
            </a: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, imaging, and analytics.</a:t>
            </a:r>
            <a:r>
              <a:rPr lang="en-US" sz="1800" b="0" i="0" u="none" strike="noStrike" kern="1200" cap="none" spc="0" baseline="30000">
                <a:solidFill>
                  <a:srgbClr val="000000"/>
                </a:solidFill>
                <a:uFillTx/>
                <a:latin typeface="Calibri"/>
                <a:hlinkClick r:id="rId10"/>
              </a:rPr>
              <a:t>[4]</a:t>
            </a:r>
            <a:r>
              <a:rPr lang="en-US" sz="1800" b="0" i="0" u="none" strike="noStrike" kern="1200" cap="none" spc="0" baseline="30000">
                <a:solidFill>
                  <a:srgbClr val="000000"/>
                </a:solidFill>
                <a:uFillTx/>
                <a:latin typeface="Calibri"/>
                <a:hlinkClick r:id="rId11"/>
              </a:rPr>
              <a:t>[5]</a:t>
            </a:r>
            <a:endParaRPr lang="el-G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515" y="109752"/>
            <a:ext cx="1224134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What is it? </a:t>
            </a:r>
            <a:endParaRPr lang="el-G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8142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5 - TextBox"/>
          <p:cNvSpPr txBox="1"/>
          <p:nvPr/>
        </p:nvSpPr>
        <p:spPr>
          <a:xfrm>
            <a:off x="331791" y="76196"/>
            <a:ext cx="8431216" cy="1323438"/>
          </a:xfrm>
          <a:prstGeom prst="rect">
            <a:avLst/>
          </a:prstGeom>
          <a:gradFill>
            <a:gsLst>
              <a:gs pos="0">
                <a:srgbClr val="31859C"/>
              </a:gs>
              <a:gs pos="100000">
                <a:srgbClr val="3A6BA5"/>
              </a:gs>
            </a:gsLst>
            <a:lin ang="5400000"/>
          </a:gradFill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/>
              <a:buChar char="ü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 dirty="0">
                <a:solidFill>
                  <a:srgbClr val="FFFF99"/>
                </a:solidFill>
                <a:uFillTx/>
                <a:latin typeface="Calibri"/>
              </a:rPr>
              <a:t>Cancer</a:t>
            </a:r>
            <a:r>
              <a:rPr lang="el-GR" sz="2000" b="0" i="0" u="none" strike="noStrike" kern="1200" cap="none" spc="0" baseline="0" dirty="0">
                <a:solidFill>
                  <a:srgbClr val="FFFF99"/>
                </a:solidFill>
                <a:uFillTx/>
                <a:latin typeface="Calibri"/>
              </a:rPr>
              <a:t>:</a:t>
            </a:r>
            <a:r>
              <a:rPr lang="el-GR" sz="20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0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- </a:t>
            </a:r>
            <a:r>
              <a:rPr lang="en-US" sz="20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Identification of epigenetic biomarkers</a:t>
            </a:r>
            <a:r>
              <a:rPr lang="el-GR" sz="20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Contribution of epigenetic alternations in carcinogenesis:</a:t>
            </a:r>
            <a:r>
              <a:rPr lang="el-GR" sz="20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1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ex vivo</a:t>
            </a:r>
            <a:r>
              <a:rPr lang="el-GR" sz="2000" b="0" i="1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 </a:t>
            </a:r>
            <a:r>
              <a:rPr lang="en-US" sz="20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and </a:t>
            </a:r>
            <a:r>
              <a:rPr lang="en-US" sz="2000" b="0" i="1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in vitro</a:t>
            </a:r>
            <a:r>
              <a:rPr lang="el-GR" sz="2000" b="0" i="1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 </a:t>
            </a:r>
            <a:r>
              <a:rPr lang="en-US" sz="2000" b="0" i="1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studies</a:t>
            </a:r>
            <a:r>
              <a:rPr lang="el-GR" sz="20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. </a:t>
            </a:r>
            <a:endParaRPr lang="el-GR" sz="2000" b="0" i="0" u="none" strike="noStrike" kern="1200" cap="none" spc="0" baseline="0" dirty="0">
              <a:solidFill>
                <a:srgbClr val="7F7F7F"/>
              </a:solidFill>
              <a:uFillTx/>
              <a:latin typeface="Calibri"/>
            </a:endParaRPr>
          </a:p>
        </p:txBody>
      </p:sp>
      <p:sp>
        <p:nvSpPr>
          <p:cNvPr id="3" name="9 - TextBox"/>
          <p:cNvSpPr txBox="1"/>
          <p:nvPr/>
        </p:nvSpPr>
        <p:spPr>
          <a:xfrm>
            <a:off x="228601" y="1447798"/>
            <a:ext cx="8762996" cy="92333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Gene promoter methylation and protein expression of BRMS1 in uterine cervix in relation to high-risk human papilloma virus infection and cancer. </a:t>
            </a:r>
            <a:r>
              <a:rPr lang="en-US" sz="1800" b="0" i="1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Panagopoulou et al., 2016.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1800" b="0" i="1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4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510" y="2206748"/>
            <a:ext cx="5279132" cy="1444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Εικόνα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131" y="3730752"/>
            <a:ext cx="5303520" cy="134721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5 - TextBox"/>
          <p:cNvSpPr txBox="1"/>
          <p:nvPr/>
        </p:nvSpPr>
        <p:spPr>
          <a:xfrm>
            <a:off x="228600" y="5013179"/>
            <a:ext cx="8686800" cy="20313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/>
                <a:ea typeface="Calibri"/>
              </a:rPr>
              <a:t>Metastasis suppressor gene BRMS</a:t>
            </a:r>
            <a:r>
              <a:rPr lang="el-GR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/>
                <a:ea typeface="Calibri"/>
              </a:rPr>
              <a:t>1 </a:t>
            </a: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/>
                <a:ea typeface="Calibri"/>
              </a:rPr>
              <a:t>was less frequently methylated in cervical smears of women infected by HR-HPV and pre-cancerous lesions</a:t>
            </a:r>
            <a:r>
              <a:rPr lang="el-GR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/>
                <a:ea typeface="Calibri"/>
              </a:rPr>
              <a:t>. </a:t>
            </a: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/>
                <a:ea typeface="Calibri"/>
              </a:rPr>
              <a:t>It was also more frequently methylated in advanced cancers resulting in lower protective protein expression in the more aggressive low differentiation cancer blasts</a:t>
            </a:r>
            <a:r>
              <a:rPr lang="el-GR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/>
                <a:ea typeface="Calibri"/>
              </a:rPr>
              <a:t>: </a:t>
            </a:r>
            <a:r>
              <a: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/>
                <a:ea typeface="Calibri"/>
              </a:rPr>
              <a:t> diagnostic tool for the triage of HR-HPV infected women. </a:t>
            </a:r>
            <a:r>
              <a:rPr lang="el-GR" sz="1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/>
                <a:ea typeface="Calibri"/>
              </a:rPr>
              <a:t> </a:t>
            </a:r>
            <a:endParaRPr lang="en-GB" sz="1800" b="0" i="0" u="none" strike="noStrike" kern="1200" cap="none" spc="0" baseline="0" dirty="0">
              <a:solidFill>
                <a:srgbClr val="000000"/>
              </a:solidFill>
              <a:uFillTx/>
              <a:latin typeface="Times New Roman"/>
              <a:ea typeface="Calibri"/>
            </a:endParaRP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i="1" dirty="0" err="1">
                <a:solidFill>
                  <a:srgbClr val="000000"/>
                </a:solidFill>
                <a:latin typeface="Times New Roman"/>
                <a:ea typeface="Calibri"/>
              </a:rPr>
              <a:t>Panagopoulou</a:t>
            </a:r>
            <a:r>
              <a:rPr lang="en-GB" i="1" dirty="0">
                <a:solidFill>
                  <a:srgbClr val="000000"/>
                </a:solidFill>
                <a:latin typeface="Times New Roman"/>
                <a:ea typeface="Calibri"/>
              </a:rPr>
              <a:t> et al., </a:t>
            </a:r>
            <a:r>
              <a:rPr lang="en-GB" i="1" dirty="0" err="1">
                <a:solidFill>
                  <a:srgbClr val="000000"/>
                </a:solidFill>
                <a:latin typeface="Times New Roman"/>
                <a:ea typeface="Calibri"/>
              </a:rPr>
              <a:t>Tumor</a:t>
            </a:r>
            <a:r>
              <a:rPr lang="en-GB" i="1" dirty="0">
                <a:solidFill>
                  <a:srgbClr val="000000"/>
                </a:solidFill>
                <a:latin typeface="Times New Roman"/>
                <a:ea typeface="Calibri"/>
              </a:rPr>
              <a:t> Biology 2017</a:t>
            </a:r>
            <a:endParaRPr lang="el-GR" sz="1800" b="0" i="1" u="none" strike="noStrike" kern="1200" cap="none" spc="0" baseline="0" dirty="0">
              <a:solidFill>
                <a:srgbClr val="000000"/>
              </a:solidFill>
              <a:uFillTx/>
              <a:latin typeface="Times New Roman"/>
              <a:ea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5"/>
          <a:srcRect l="24375" t="49219" r="60440" b="22446"/>
          <a:stretch>
            <a:fillRect/>
          </a:stretch>
        </p:blipFill>
        <p:spPr>
          <a:xfrm>
            <a:off x="5715001" y="2590800"/>
            <a:ext cx="1447796" cy="1752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/>
          <p:cNvPicPr>
            <a:picLocks noChangeAspect="1"/>
          </p:cNvPicPr>
          <p:nvPr/>
        </p:nvPicPr>
        <p:blipFill>
          <a:blip r:embed="rId5"/>
          <a:srcRect l="69456" t="49219" r="10614" b="22446"/>
          <a:stretch>
            <a:fillRect/>
          </a:stretch>
        </p:blipFill>
        <p:spPr>
          <a:xfrm>
            <a:off x="7239004" y="2590800"/>
            <a:ext cx="1447796" cy="175260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10 - TextBox"/>
          <p:cNvSpPr txBox="1"/>
          <p:nvPr/>
        </p:nvSpPr>
        <p:spPr>
          <a:xfrm>
            <a:off x="6019796" y="4267209"/>
            <a:ext cx="914400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Grade I</a:t>
            </a:r>
            <a:endParaRPr lang="el-G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" name="11 - TextBox"/>
          <p:cNvSpPr txBox="1"/>
          <p:nvPr/>
        </p:nvSpPr>
        <p:spPr>
          <a:xfrm>
            <a:off x="7543800" y="4267209"/>
            <a:ext cx="1143000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Grade III</a:t>
            </a:r>
            <a:endParaRPr lang="el-G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1" name="13 - TextBox"/>
          <p:cNvSpPr txBox="1"/>
          <p:nvPr/>
        </p:nvSpPr>
        <p:spPr>
          <a:xfrm>
            <a:off x="6096005" y="2209809"/>
            <a:ext cx="2895603" cy="369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dirty="0">
                <a:solidFill>
                  <a:srgbClr val="000000"/>
                </a:solidFill>
                <a:latin typeface="Calibri"/>
              </a:rPr>
              <a:t>Cervical cancer</a:t>
            </a:r>
            <a:endParaRPr lang="el-GR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3766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uild="p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 txBox="1">
            <a:spLocks noGrp="1"/>
          </p:cNvSpPr>
          <p:nvPr>
            <p:ph type="title"/>
          </p:nvPr>
        </p:nvSpPr>
        <p:spPr>
          <a:xfrm>
            <a:off x="457200" y="260649"/>
            <a:ext cx="8229600" cy="1143000"/>
          </a:xfrm>
          <a:solidFill>
            <a:srgbClr val="215968"/>
          </a:solidFill>
        </p:spPr>
        <p:txBody>
          <a:bodyPr/>
          <a:lstStyle/>
          <a:p>
            <a:pPr lvl="0" algn="l">
              <a:lnSpc>
                <a:spcPct val="115000"/>
              </a:lnSpc>
              <a:spcBef>
                <a:spcPts val="1000"/>
              </a:spcBef>
            </a:pPr>
            <a:r>
              <a:rPr lang="en-US" sz="2000" b="1">
                <a:solidFill>
                  <a:srgbClr val="FFFF00"/>
                </a:solidFill>
                <a:ea typeface="SimSun" pitchFamily="2"/>
              </a:rPr>
              <a:t>Multiple features</a:t>
            </a:r>
            <a:br>
              <a:rPr lang="en-US" sz="2000" b="1">
                <a:solidFill>
                  <a:srgbClr val="FFFF00"/>
                </a:solidFill>
                <a:ea typeface="SimSun" pitchFamily="2"/>
              </a:rPr>
            </a:br>
            <a:r>
              <a:rPr lang="en-US" sz="2000" b="1">
                <a:solidFill>
                  <a:srgbClr val="FFFFFF"/>
                </a:solidFill>
                <a:ea typeface="SimSun" pitchFamily="2"/>
              </a:rPr>
              <a:t>ccfDNA</a:t>
            </a:r>
            <a:r>
              <a:rPr lang="el-GR" sz="2000" b="1">
                <a:solidFill>
                  <a:srgbClr val="FFFFFF"/>
                </a:solidFill>
                <a:ea typeface="SimSun" pitchFamily="2"/>
              </a:rPr>
              <a:t> </a:t>
            </a:r>
            <a:r>
              <a:rPr lang="en-US" sz="2000" b="1">
                <a:solidFill>
                  <a:srgbClr val="FFFFFF"/>
                </a:solidFill>
                <a:ea typeface="SimSun" pitchFamily="2"/>
              </a:rPr>
              <a:t>in </a:t>
            </a:r>
            <a:r>
              <a:rPr lang="en-US" sz="2000" b="1" u="sng">
                <a:solidFill>
                  <a:srgbClr val="FFFFFF"/>
                </a:solidFill>
                <a:ea typeface="SimSun" pitchFamily="2"/>
              </a:rPr>
              <a:t>breast cancer</a:t>
            </a:r>
            <a:r>
              <a:rPr lang="el-GR" sz="2000" b="1">
                <a:solidFill>
                  <a:srgbClr val="FFFFFF"/>
                </a:solidFill>
                <a:ea typeface="SimSun" pitchFamily="2"/>
              </a:rPr>
              <a:t>:</a:t>
            </a:r>
            <a:r>
              <a:rPr lang="en-US" sz="2000" b="1">
                <a:solidFill>
                  <a:srgbClr val="FFFFFF"/>
                </a:solidFill>
                <a:ea typeface="SimSun" pitchFamily="2"/>
              </a:rPr>
              <a:t> development of multivariate prognostic/predictive classifiers based on quantitative, qualitative and epigenetic characteristics</a:t>
            </a:r>
            <a:endParaRPr lang="el-GR" sz="2000">
              <a:solidFill>
                <a:srgbClr val="FFFFFF"/>
              </a:solidFill>
              <a:cs typeface="Calibri" pitchFamily="34"/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0" y="1412776"/>
            <a:ext cx="9036496" cy="364715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1000"/>
              </a:spcAft>
              <a:buClr>
                <a:srgbClr val="1F497D"/>
              </a:buClr>
              <a:buSzPct val="100000"/>
              <a:buFont typeface="Wingdings" pitchFamily="2"/>
              <a:buChar char="v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Experimental measurements for the: </a:t>
            </a:r>
            <a:r>
              <a:rPr lang="en-US" sz="1800" b="1" i="0" u="none" strike="noStrike" kern="0" cap="none" spc="0" baseline="0" dirty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1.</a:t>
            </a:r>
            <a:r>
              <a:rPr lang="el-GR" sz="18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 </a:t>
            </a:r>
            <a:r>
              <a:rPr lang="en-US" sz="18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quantification of </a:t>
            </a:r>
            <a:r>
              <a:rPr lang="en-US" sz="18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ccfDNA</a:t>
            </a:r>
            <a:r>
              <a:rPr lang="en-US" sz="18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, </a:t>
            </a:r>
            <a:r>
              <a:rPr lang="en-US" sz="1800" b="1" i="0" u="none" strike="noStrike" kern="0" cap="none" spc="0" baseline="0" dirty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2.</a:t>
            </a:r>
            <a:r>
              <a:rPr lang="en-US" sz="18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 DNA methylation of </a:t>
            </a:r>
            <a:r>
              <a:rPr lang="el-GR" sz="1800" b="0" i="1" u="none" strike="noStrike" kern="0" cap="none" spc="0" baseline="0" dirty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SOX17, WNT5A, MSH2, KLK10</a:t>
            </a:r>
            <a:r>
              <a:rPr lang="el-GR" sz="18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 </a:t>
            </a:r>
            <a:r>
              <a:rPr lang="en-US" sz="18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and</a:t>
            </a:r>
            <a:r>
              <a:rPr lang="el-GR" sz="18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 </a:t>
            </a:r>
            <a:r>
              <a:rPr lang="el-GR" sz="1800" b="0" i="1" u="none" strike="noStrike" kern="0" cap="none" spc="0" baseline="0" dirty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GATA3</a:t>
            </a:r>
            <a:r>
              <a:rPr lang="el-GR" sz="18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 </a:t>
            </a:r>
            <a:r>
              <a:rPr lang="en-US" sz="18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in </a:t>
            </a:r>
            <a:r>
              <a:rPr lang="el-GR" sz="18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ccfDNA</a:t>
            </a:r>
            <a:r>
              <a:rPr lang="en-GB" sz="18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 by </a:t>
            </a:r>
            <a:r>
              <a:rPr lang="en-GB" sz="1800" b="0" i="0" u="none" strike="noStrike" kern="0" cap="none" spc="0" baseline="0" dirty="0" err="1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qMSP</a:t>
            </a:r>
            <a:r>
              <a:rPr lang="el-GR" sz="1800" b="0" i="0" u="none" strike="noStrike" kern="0" cap="none" spc="0" baseline="0" dirty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rPr>
              <a:t>. </a:t>
            </a:r>
            <a:endParaRPr lang="en-GB" sz="1800" b="0" i="0" u="none" strike="noStrike" kern="0" cap="none" spc="0" baseline="0" dirty="0">
              <a:solidFill>
                <a:srgbClr val="000000"/>
              </a:solidFill>
              <a:uFillTx/>
              <a:latin typeface="Calibri" pitchFamily="34"/>
              <a:cs typeface="Calibri" pitchFamily="34"/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b="1" kern="0" dirty="0">
                <a:solidFill>
                  <a:srgbClr val="000000"/>
                </a:solidFill>
              </a:rPr>
              <a:t>Breast Cancer groups </a:t>
            </a:r>
            <a:r>
              <a:rPr lang="en-US" kern="0" dirty="0">
                <a:solidFill>
                  <a:srgbClr val="000000"/>
                </a:solidFill>
              </a:rPr>
              <a:t>(</a:t>
            </a:r>
            <a:r>
              <a:rPr lang="en-US" sz="1600" kern="0" dirty="0">
                <a:solidFill>
                  <a:srgbClr val="000000"/>
                </a:solidFill>
                <a:cs typeface="Arial" pitchFamily="34"/>
              </a:rPr>
              <a:t>Department of Medical Oncology, UHA)</a:t>
            </a:r>
            <a:endParaRPr lang="el-GR" b="1" kern="0" dirty="0">
              <a:solidFill>
                <a:srgbClr val="000000"/>
              </a:solidFill>
            </a:endParaRPr>
          </a:p>
          <a:p>
            <a:pPr marL="285750" lvl="0" indent="-285750">
              <a:buSzPct val="100000"/>
              <a:buFont typeface="Wingdings" pitchFamily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b="1" kern="0" dirty="0">
                <a:solidFill>
                  <a:srgbClr val="000000"/>
                </a:solidFill>
              </a:rPr>
              <a:t>Adjuvant: </a:t>
            </a:r>
            <a:r>
              <a:rPr lang="el-GR" kern="0" dirty="0">
                <a:solidFill>
                  <a:srgbClr val="000000"/>
                </a:solidFill>
              </a:rPr>
              <a:t>150 </a:t>
            </a:r>
            <a:r>
              <a:rPr lang="en-US" kern="0" dirty="0">
                <a:solidFill>
                  <a:srgbClr val="000000"/>
                </a:solidFill>
              </a:rPr>
              <a:t>patients having undergone surgery for primary breast cancer, before the initiation of adjuvant therapy.</a:t>
            </a:r>
          </a:p>
          <a:p>
            <a:pPr marL="285750" lvl="0" indent="-285750">
              <a:buSzPct val="100000"/>
              <a:buFont typeface="Wingdings" pitchFamily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b="1" kern="0" dirty="0">
                <a:solidFill>
                  <a:srgbClr val="000000"/>
                </a:solidFill>
              </a:rPr>
              <a:t>Neo-adjuvant:</a:t>
            </a:r>
            <a:r>
              <a:rPr lang="el-GR" kern="0" dirty="0">
                <a:solidFill>
                  <a:srgbClr val="000000"/>
                </a:solidFill>
              </a:rPr>
              <a:t>16 </a:t>
            </a:r>
            <a:r>
              <a:rPr lang="en-US" kern="0" dirty="0">
                <a:solidFill>
                  <a:srgbClr val="000000"/>
                </a:solidFill>
              </a:rPr>
              <a:t>patients with primary breast cancer, before the initiation of neo-adjuvant therapy.</a:t>
            </a:r>
          </a:p>
          <a:p>
            <a:pPr marL="285750" lvl="0" indent="-285750">
              <a:buSzPct val="100000"/>
              <a:buFont typeface="Wingdings" pitchFamily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kern="0" dirty="0">
                <a:solidFill>
                  <a:srgbClr val="000000"/>
                </a:solidFill>
              </a:rPr>
              <a:t> </a:t>
            </a:r>
            <a:r>
              <a:rPr lang="en-US" b="1" kern="0" dirty="0">
                <a:solidFill>
                  <a:srgbClr val="000000"/>
                </a:solidFill>
              </a:rPr>
              <a:t>Metastatic:</a:t>
            </a:r>
            <a:r>
              <a:rPr lang="el-GR" kern="0" dirty="0">
                <a:solidFill>
                  <a:srgbClr val="000000"/>
                </a:solidFill>
              </a:rPr>
              <a:t>34 </a:t>
            </a:r>
            <a:r>
              <a:rPr lang="en-US" kern="0" dirty="0">
                <a:solidFill>
                  <a:srgbClr val="000000"/>
                </a:solidFill>
              </a:rPr>
              <a:t>patients with metastatic breast cancer before the initiation of 1</a:t>
            </a:r>
            <a:r>
              <a:rPr lang="en-US" kern="0" baseline="30000" dirty="0">
                <a:solidFill>
                  <a:srgbClr val="000000"/>
                </a:solidFill>
              </a:rPr>
              <a:t>st</a:t>
            </a:r>
            <a:r>
              <a:rPr lang="en-US" kern="0" dirty="0">
                <a:solidFill>
                  <a:srgbClr val="000000"/>
                </a:solidFill>
              </a:rPr>
              <a:t> line treatment </a:t>
            </a:r>
            <a:r>
              <a:rPr lang="el-GR" kern="0" dirty="0">
                <a:solidFill>
                  <a:srgbClr val="000000"/>
                </a:solidFill>
              </a:rPr>
              <a:t>(</a:t>
            </a:r>
            <a:r>
              <a:rPr lang="en-US" kern="0" dirty="0">
                <a:solidFill>
                  <a:srgbClr val="000000"/>
                </a:solidFill>
              </a:rPr>
              <a:t>a combination of </a:t>
            </a:r>
            <a:r>
              <a:rPr lang="en-US" kern="0" dirty="0" err="1">
                <a:solidFill>
                  <a:srgbClr val="000000"/>
                </a:solidFill>
              </a:rPr>
              <a:t>taxanes</a:t>
            </a:r>
            <a:r>
              <a:rPr lang="en-US" kern="0" dirty="0">
                <a:solidFill>
                  <a:srgbClr val="000000"/>
                </a:solidFill>
              </a:rPr>
              <a:t> &amp; </a:t>
            </a:r>
            <a:r>
              <a:rPr lang="en-US" kern="0" dirty="0" err="1">
                <a:solidFill>
                  <a:srgbClr val="000000"/>
                </a:solidFill>
              </a:rPr>
              <a:t>anthracyclines</a:t>
            </a:r>
            <a:r>
              <a:rPr lang="el-GR" kern="0" dirty="0">
                <a:solidFill>
                  <a:srgbClr val="000000"/>
                </a:solidFill>
              </a:rPr>
              <a:t>)</a:t>
            </a:r>
            <a:endParaRPr lang="en-US" kern="0" dirty="0">
              <a:solidFill>
                <a:srgbClr val="000000"/>
              </a:solidFill>
            </a:endParaRPr>
          </a:p>
          <a:p>
            <a:pPr marL="285750" indent="-285750">
              <a:buSzPct val="100000"/>
              <a:buFont typeface="Wingdings" pitchFamily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b="1" kern="0" dirty="0">
                <a:solidFill>
                  <a:srgbClr val="000000"/>
                </a:solidFill>
              </a:rPr>
              <a:t>Control </a:t>
            </a:r>
            <a:r>
              <a:rPr lang="en-US" kern="0" dirty="0">
                <a:solidFill>
                  <a:srgbClr val="000000"/>
                </a:solidFill>
              </a:rPr>
              <a:t>35 healthy age-matched women (</a:t>
            </a:r>
            <a:r>
              <a:rPr lang="en-US" kern="0" dirty="0">
                <a:solidFill>
                  <a:srgbClr val="000000"/>
                </a:solidFill>
                <a:cs typeface="Arial" pitchFamily="34"/>
              </a:rPr>
              <a:t>Blood Donation Unit, UHA)</a:t>
            </a:r>
            <a:endParaRPr lang="en-US" b="1" kern="0" dirty="0">
              <a:solidFill>
                <a:srgbClr val="000000"/>
              </a:solidFill>
            </a:endParaRPr>
          </a:p>
          <a:p>
            <a:pPr marL="285750" lvl="0" indent="-285750">
              <a:buSzPct val="100000"/>
              <a:buFont typeface="Wingdings" pitchFamily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kern="0" dirty="0">
              <a:solidFill>
                <a:srgbClr val="000000"/>
              </a:solidFill>
            </a:endParaRPr>
          </a:p>
          <a:p>
            <a:pPr marL="342900" marR="0" lvl="0" indent="-342900" algn="just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1000"/>
              </a:spcAft>
              <a:buClr>
                <a:srgbClr val="1F497D"/>
              </a:buClr>
              <a:buSzPct val="100000"/>
              <a:buFont typeface="Wingdings" pitchFamily="2"/>
              <a:buChar char="v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1800" b="0" i="0" u="none" strike="noStrike" kern="0" cap="none" spc="0" baseline="0" dirty="0">
              <a:solidFill>
                <a:srgbClr val="000000"/>
              </a:solidFill>
              <a:uFillTx/>
              <a:latin typeface="Calibri" pitchFamily="34"/>
              <a:cs typeface="Calibri" pitchFamily="34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4435334"/>
            <a:ext cx="7419975" cy="24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5679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 txBox="1">
            <a:spLocks noGrp="1"/>
          </p:cNvSpPr>
          <p:nvPr>
            <p:ph type="title"/>
          </p:nvPr>
        </p:nvSpPr>
        <p:spPr>
          <a:xfrm>
            <a:off x="251520" y="274640"/>
            <a:ext cx="8435280" cy="1143000"/>
          </a:xfrm>
        </p:spPr>
        <p:txBody>
          <a:bodyPr/>
          <a:lstStyle/>
          <a:p>
            <a:pPr lvl="0"/>
            <a:r>
              <a:rPr lang="en-US" sz="2800" b="1" dirty="0">
                <a:solidFill>
                  <a:srgbClr val="1F497D"/>
                </a:solidFill>
              </a:rPr>
              <a:t>Classification analysis by automated Machine Learning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553" y="1196758"/>
            <a:ext cx="8136904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dirty="0"/>
              <a:t>Most Machine learning approaches adopt own built algorithms</a:t>
            </a:r>
          </a:p>
          <a:p>
            <a:pPr algn="just">
              <a:spcAft>
                <a:spcPts val="600"/>
              </a:spcAft>
            </a:pPr>
            <a:endParaRPr lang="en-US" dirty="0"/>
          </a:p>
          <a:p>
            <a:pPr algn="just">
              <a:spcAft>
                <a:spcPts val="600"/>
              </a:spcAft>
            </a:pPr>
            <a:endParaRPr lang="en-US" dirty="0"/>
          </a:p>
          <a:p>
            <a:pPr algn="just">
              <a:spcAft>
                <a:spcPts val="600"/>
              </a:spcAft>
            </a:pPr>
            <a:endParaRPr lang="en-US" dirty="0"/>
          </a:p>
          <a:p>
            <a:pPr algn="just">
              <a:spcAft>
                <a:spcPts val="600"/>
              </a:spcAft>
            </a:pPr>
            <a:endParaRPr lang="en-US" dirty="0"/>
          </a:p>
          <a:p>
            <a:pPr algn="just">
              <a:spcAft>
                <a:spcPts val="600"/>
              </a:spcAft>
            </a:pPr>
            <a:endParaRPr lang="en-US" dirty="0"/>
          </a:p>
          <a:p>
            <a:pPr algn="just">
              <a:spcAft>
                <a:spcPts val="600"/>
              </a:spcAft>
            </a:pPr>
            <a:endParaRPr lang="en-US" dirty="0"/>
          </a:p>
          <a:p>
            <a:pPr algn="just">
              <a:spcAft>
                <a:spcPts val="600"/>
              </a:spcAft>
            </a:pPr>
            <a:endParaRPr lang="en-US" dirty="0"/>
          </a:p>
          <a:p>
            <a:pPr algn="just">
              <a:spcAft>
                <a:spcPts val="600"/>
              </a:spcAft>
            </a:pPr>
            <a:r>
              <a:rPr lang="en-US" dirty="0"/>
              <a:t>We used a</a:t>
            </a:r>
            <a:r>
              <a:rPr lang="en-GB" dirty="0"/>
              <a:t>n</a:t>
            </a:r>
            <a:r>
              <a:rPr lang="el-GR" dirty="0"/>
              <a:t> </a:t>
            </a:r>
            <a:r>
              <a:rPr lang="en-GB" dirty="0"/>
              <a:t>a</a:t>
            </a:r>
            <a:r>
              <a:rPr lang="en-US" dirty="0" err="1"/>
              <a:t>utoML</a:t>
            </a:r>
            <a:r>
              <a:rPr lang="el-GR" dirty="0"/>
              <a:t> </a:t>
            </a:r>
            <a:r>
              <a:rPr lang="en-GB" dirty="0"/>
              <a:t>tool </a:t>
            </a:r>
            <a:r>
              <a:rPr lang="en-US" dirty="0"/>
              <a:t>(jadbio.com/): </a:t>
            </a:r>
          </a:p>
          <a:p>
            <a:pPr algn="just">
              <a:spcAft>
                <a:spcPts val="600"/>
              </a:spcAft>
            </a:pPr>
            <a:r>
              <a:rPr lang="en-US" dirty="0"/>
              <a:t>- specially designed for high-dimensional low sample biomedical datasets </a:t>
            </a:r>
          </a:p>
          <a:p>
            <a:pPr algn="just">
              <a:spcAft>
                <a:spcPts val="600"/>
              </a:spcAft>
            </a:pPr>
            <a:r>
              <a:rPr lang="en-US" dirty="0"/>
              <a:t>- delivers optimal models/classifiers of few selected features, easy to be translated to multiplex assays, and few equal alternatives</a:t>
            </a:r>
          </a:p>
          <a:p>
            <a:pPr algn="just">
              <a:spcAft>
                <a:spcPts val="600"/>
              </a:spcAft>
            </a:pPr>
            <a:r>
              <a:rPr lang="en-US" dirty="0"/>
              <a:t>- no complex code-difficult to be reviewed and replicated </a:t>
            </a:r>
          </a:p>
          <a:p>
            <a:pPr algn="just">
              <a:spcAft>
                <a:spcPts val="600"/>
              </a:spcAft>
            </a:pPr>
            <a:r>
              <a:rPr lang="en-US" dirty="0"/>
              <a:t>- shields against common methodological analysis pit-falls such as over fitting </a:t>
            </a:r>
          </a:p>
          <a:p>
            <a:pPr algn="just">
              <a:spcAft>
                <a:spcPts val="600"/>
              </a:spcAft>
            </a:pPr>
            <a:r>
              <a:rPr lang="en-US" dirty="0"/>
              <a:t>- </a:t>
            </a:r>
            <a:r>
              <a:rPr lang="en-US" b="1" dirty="0"/>
              <a:t>does inform biology    </a:t>
            </a:r>
            <a:r>
              <a:rPr lang="en-US" dirty="0"/>
              <a:t>																	</a:t>
            </a:r>
            <a:endParaRPr lang="en-US" sz="1600" dirty="0"/>
          </a:p>
          <a:p>
            <a:endParaRPr lang="el-G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323" y="1628806"/>
            <a:ext cx="3821361" cy="2230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8" descr="Στιγμιότυπο 2023-04-29, 4.58.51 μμ.png">
            <a:extLst>
              <a:ext uri="{FF2B5EF4-FFF2-40B4-BE49-F238E27FC236}">
                <a16:creationId xmlns:a16="http://schemas.microsoft.com/office/drawing/2014/main" xmlns="" id="{C6AB86BA-CFAE-4814-84D5-76B81FBE67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86" t="26039" r="13989" b="51521"/>
          <a:stretch/>
        </p:blipFill>
        <p:spPr>
          <a:xfrm>
            <a:off x="4073947" y="5343251"/>
            <a:ext cx="4612853" cy="124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624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/>
          <p:nvPr/>
        </p:nvSpPr>
        <p:spPr>
          <a:xfrm>
            <a:off x="660400" y="793754"/>
            <a:ext cx="7866705" cy="369332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1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</a:rPr>
              <a:t>Prediction of 1</a:t>
            </a:r>
            <a:r>
              <a:rPr lang="en-US" sz="1800" b="1" i="1" u="none" strike="noStrike" kern="1200" cap="none" spc="0" baseline="30000">
                <a:solidFill>
                  <a:srgbClr val="000000"/>
                </a:solidFill>
                <a:uFillTx/>
                <a:latin typeface="Calibri" pitchFamily="34"/>
              </a:rPr>
              <a:t>st</a:t>
            </a:r>
            <a:r>
              <a:rPr lang="en-US" sz="1800" b="1" i="1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</a:rPr>
              <a:t> line treatment response in 1</a:t>
            </a:r>
            <a:r>
              <a:rPr lang="en-US" sz="1800" b="1" i="1" u="none" strike="noStrike" kern="1200" cap="none" spc="0" baseline="30000">
                <a:solidFill>
                  <a:srgbClr val="000000"/>
                </a:solidFill>
                <a:uFillTx/>
                <a:latin typeface="Calibri" pitchFamily="34"/>
              </a:rPr>
              <a:t>st</a:t>
            </a:r>
            <a:r>
              <a:rPr lang="en-US" sz="1800" b="1" i="1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</a:rPr>
              <a:t> clinical check (metastatic disease) </a:t>
            </a:r>
            <a:endParaRPr lang="el-GR" sz="1800" b="1" i="1" u="none" strike="noStrike" kern="1200" cap="none" spc="0" baseline="0">
              <a:solidFill>
                <a:srgbClr val="000000"/>
              </a:solidFill>
              <a:uFillTx/>
              <a:latin typeface="Calibri" pitchFamily="34"/>
            </a:endParaRPr>
          </a:p>
        </p:txBody>
      </p:sp>
      <p:sp>
        <p:nvSpPr>
          <p:cNvPr id="4" name="TextBox 6"/>
          <p:cNvSpPr txBox="1"/>
          <p:nvPr/>
        </p:nvSpPr>
        <p:spPr>
          <a:xfrm>
            <a:off x="3348042" y="2862264"/>
            <a:ext cx="2647263" cy="1354217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1200" cap="none" spc="0" baseline="0">
                <a:solidFill>
                  <a:srgbClr val="000000"/>
                </a:solidFill>
                <a:uFillTx/>
                <a:latin typeface="Calibri"/>
                <a:cs typeface="Arial" pitchFamily="34"/>
              </a:rPr>
              <a:t>Clinical end-points: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cs typeface="Arial" pitchFamily="34"/>
              </a:rPr>
              <a:t>Progression Disease(PD):0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cs typeface="Arial" pitchFamily="34"/>
              </a:rPr>
              <a:t>Partial Response(PR):1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cs typeface="Arial" pitchFamily="34"/>
              </a:rPr>
              <a:t>Stable disease(SD):2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cs typeface="Arial" pitchFamily="34"/>
            </a:endParaRPr>
          </a:p>
        </p:txBody>
      </p:sp>
      <p:pic>
        <p:nvPicPr>
          <p:cNvPr id="5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56" y="1225296"/>
            <a:ext cx="7388352" cy="1456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Εικόνα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219322" y="2747964"/>
            <a:ext cx="7551736" cy="395763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11"/>
          <p:cNvSpPr txBox="1"/>
          <p:nvPr/>
        </p:nvSpPr>
        <p:spPr>
          <a:xfrm>
            <a:off x="1184279" y="4260848"/>
            <a:ext cx="1299651" cy="338554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</a:rPr>
              <a:t>Decision tree</a:t>
            </a:r>
            <a:endParaRPr lang="el-GR" sz="1600" b="1" i="0" u="none" strike="noStrike" kern="1200" cap="none" spc="0" baseline="0">
              <a:solidFill>
                <a:srgbClr val="000000"/>
              </a:solidFill>
              <a:uFillTx/>
              <a:latin typeface="Calibri" pitchFamily="34"/>
            </a:endParaRPr>
          </a:p>
        </p:txBody>
      </p:sp>
      <p:pic>
        <p:nvPicPr>
          <p:cNvPr id="8" name="Εικόνα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48" y="4651251"/>
            <a:ext cx="3285740" cy="8961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5507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 txBox="1"/>
          <p:nvPr/>
        </p:nvSpPr>
        <p:spPr>
          <a:xfrm>
            <a:off x="463312" y="215042"/>
            <a:ext cx="5494202" cy="3120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 anchor="ctr"/>
          <a:lstStyle>
            <a:lvl1pPr algn="ctr">
              <a:defRPr sz="1400" b="1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de-DE" dirty="0" smtClean="0"/>
              <a:t>Switch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hypothsis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data-driven</a:t>
            </a:r>
            <a:r>
              <a:rPr lang="de-DE" dirty="0" smtClean="0"/>
              <a:t> </a:t>
            </a:r>
            <a:r>
              <a:rPr lang="de-DE" dirty="0" err="1" smtClean="0"/>
              <a:t>study</a:t>
            </a:r>
            <a:r>
              <a:rPr lang="de-DE" dirty="0" smtClean="0"/>
              <a:t> design</a:t>
            </a:r>
            <a:r>
              <a:rPr lang="x-none" dirty="0" smtClean="0"/>
              <a:t> </a:t>
            </a:r>
            <a:r>
              <a:rPr lang="mr-IN" dirty="0"/>
              <a:t>–</a:t>
            </a:r>
            <a:r>
              <a:rPr lang="x-none" dirty="0"/>
              <a:t> the  pipeline</a:t>
            </a:r>
            <a:endParaRPr dirty="0"/>
          </a:p>
        </p:txBody>
      </p:sp>
      <p:pic>
        <p:nvPicPr>
          <p:cNvPr id="5" name="Εικόνα 3">
            <a:extLst>
              <a:ext uri="{FF2B5EF4-FFF2-40B4-BE49-F238E27FC236}">
                <a16:creationId xmlns:a16="http://schemas.microsoft.com/office/drawing/2014/main" xmlns="" id="{04D46C2F-A48D-48DB-A368-0690305AC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078" y="715487"/>
            <a:ext cx="6307683" cy="47764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7A5410C-1DB8-4D76-A2C4-34638EDC0645}"/>
              </a:ext>
            </a:extLst>
          </p:cNvPr>
          <p:cNvSpPr txBox="1"/>
          <p:nvPr/>
        </p:nvSpPr>
        <p:spPr>
          <a:xfrm>
            <a:off x="599374" y="5505989"/>
            <a:ext cx="813434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i="1" dirty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An effective AI-aided</a:t>
            </a:r>
            <a:r>
              <a:rPr kumimoji="0" lang="en-US" b="1" i="1" u="none" strike="noStrike" cap="none" spc="0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FillTx/>
                <a:ea typeface="Calibri"/>
                <a:cs typeface="Calibri"/>
                <a:sym typeface="Calibri"/>
              </a:rPr>
              <a:t> Pipeline 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for novel biomarker and drug target discovery</a:t>
            </a:r>
            <a:r>
              <a:rPr kumimoji="0" lang="en-US" b="1" i="1" u="none" strike="noStrike" cap="none" spc="0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FillTx/>
                <a:ea typeface="Calibri"/>
                <a:cs typeface="Calibri"/>
                <a:sym typeface="Calibri"/>
              </a:rPr>
              <a:t>.</a:t>
            </a:r>
            <a:endParaRPr kumimoji="0" lang="el-GR" b="1" i="1" u="none" strike="noStrike" cap="none" spc="0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FillTx/>
              <a:ea typeface="Calibri"/>
              <a:cs typeface="Calibri"/>
              <a:sym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2AF743A-7BC7-4C95-8E43-38CB20AA343F}"/>
              </a:ext>
            </a:extLst>
          </p:cNvPr>
          <p:cNvSpPr txBox="1"/>
          <p:nvPr/>
        </p:nvSpPr>
        <p:spPr>
          <a:xfrm>
            <a:off x="4141695" y="1416424"/>
            <a:ext cx="90767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B5D4F80-C559-44D8-A933-ABC99762C958}"/>
              </a:ext>
            </a:extLst>
          </p:cNvPr>
          <p:cNvSpPr txBox="1"/>
          <p:nvPr/>
        </p:nvSpPr>
        <p:spPr>
          <a:xfrm>
            <a:off x="1690577" y="3883897"/>
            <a:ext cx="1658618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b="1" dirty="0" err="1">
                <a:latin typeface="+mn-lt"/>
              </a:rPr>
              <a:t>A</a:t>
            </a:r>
            <a:r>
              <a:rPr kumimoji="0" lang="en-US" sz="12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Calibri"/>
                <a:cs typeface="Calibri"/>
                <a:sym typeface="Calibri"/>
              </a:rPr>
              <a:t>utoML</a:t>
            </a:r>
            <a:r>
              <a:rPr lang="en-US" sz="1200" b="1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mr-IN" sz="1200" b="1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–</a:t>
            </a:r>
            <a:r>
              <a:rPr lang="en-US" sz="1200" b="1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text mining</a:t>
            </a:r>
            <a:endParaRPr kumimoji="0" lang="el-GR" sz="1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9" name="Titeltext">
            <a:extLst>
              <a:ext uri="{FF2B5EF4-FFF2-40B4-BE49-F238E27FC236}">
                <a16:creationId xmlns:a16="http://schemas.microsoft.com/office/drawing/2014/main" xmlns="" id="{F4EBE610-6694-EDAA-8DDE-A7031BFD39D6}"/>
              </a:ext>
            </a:extLst>
          </p:cNvPr>
          <p:cNvSpPr txBox="1">
            <a:spLocks/>
          </p:cNvSpPr>
          <p:nvPr/>
        </p:nvSpPr>
        <p:spPr>
          <a:xfrm>
            <a:off x="252167" y="6310555"/>
            <a:ext cx="8481547" cy="508283"/>
          </a:xfrm>
          <a:prstGeom prst="rect">
            <a:avLst/>
          </a:prstGeom>
          <a:solidFill>
            <a:srgbClr val="2D599E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just"/>
            <a:r>
              <a:rPr lang="en-US" sz="1400" b="0" i="1" dirty="0" err="1">
                <a:solidFill>
                  <a:schemeClr val="bg1"/>
                </a:solidFill>
              </a:rPr>
              <a:t>Chatzaki</a:t>
            </a:r>
            <a:r>
              <a:rPr lang="en-US" sz="1400" b="0" i="1" dirty="0">
                <a:solidFill>
                  <a:schemeClr val="bg1"/>
                </a:solidFill>
              </a:rPr>
              <a:t> et al., </a:t>
            </a:r>
            <a:r>
              <a:rPr lang="en-US" sz="1400" b="0" dirty="0">
                <a:solidFill>
                  <a:schemeClr val="bg1"/>
                </a:solidFill>
              </a:rPr>
              <a:t>: A data-driven approach employing automated Machine Learning reveals novel liquid biopsy methylation biomarkers for breast cancer.</a:t>
            </a:r>
            <a:r>
              <a:rPr lang="en-US" sz="1400" b="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468941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Εικόνα 4">
            <a:extLst>
              <a:ext uri="{FF2B5EF4-FFF2-40B4-BE49-F238E27FC236}">
                <a16:creationId xmlns:a16="http://schemas.microsoft.com/office/drawing/2014/main" xmlns="" id="{C7B365C4-0BC0-4A7E-B17B-05DC850BF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0663" y="525092"/>
            <a:ext cx="4796308" cy="2666368"/>
          </a:xfrm>
          <a:prstGeom prst="rect">
            <a:avLst/>
          </a:prstGeom>
        </p:spPr>
      </p:pic>
      <p:grpSp>
        <p:nvGrpSpPr>
          <p:cNvPr id="18" name="Ομάδα 11">
            <a:extLst>
              <a:ext uri="{FF2B5EF4-FFF2-40B4-BE49-F238E27FC236}">
                <a16:creationId xmlns:a16="http://schemas.microsoft.com/office/drawing/2014/main" xmlns="" id="{37451BEC-CA0C-47A1-A930-8BE6C8D146E7}"/>
              </a:ext>
            </a:extLst>
          </p:cNvPr>
          <p:cNvGrpSpPr/>
          <p:nvPr/>
        </p:nvGrpSpPr>
        <p:grpSpPr>
          <a:xfrm>
            <a:off x="3559937" y="4284447"/>
            <a:ext cx="5878715" cy="1578509"/>
            <a:chOff x="508677" y="3552098"/>
            <a:chExt cx="7821846" cy="1761897"/>
          </a:xfrm>
        </p:grpSpPr>
        <p:pic>
          <p:nvPicPr>
            <p:cNvPr id="19" name="Εικόνα 2">
              <a:extLst>
                <a:ext uri="{FF2B5EF4-FFF2-40B4-BE49-F238E27FC236}">
                  <a16:creationId xmlns:a16="http://schemas.microsoft.com/office/drawing/2014/main" xmlns="" id="{83E4F874-DC64-4B9A-934A-2BBA13FA31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8677" y="3552098"/>
              <a:ext cx="7821846" cy="1761897"/>
            </a:xfrm>
            <a:prstGeom prst="rect">
              <a:avLst/>
            </a:prstGeom>
          </p:spPr>
        </p:pic>
        <p:sp>
          <p:nvSpPr>
            <p:cNvPr id="20" name="Ορθογώνιο 7">
              <a:extLst>
                <a:ext uri="{FF2B5EF4-FFF2-40B4-BE49-F238E27FC236}">
                  <a16:creationId xmlns:a16="http://schemas.microsoft.com/office/drawing/2014/main" xmlns="" id="{F4E2C0D3-4CBD-46AF-A1C2-156FEBDD3A3D}"/>
                </a:ext>
              </a:extLst>
            </p:cNvPr>
            <p:cNvSpPr/>
            <p:nvPr/>
          </p:nvSpPr>
          <p:spPr>
            <a:xfrm>
              <a:off x="508677" y="3840312"/>
              <a:ext cx="1158759" cy="58400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l-GR" sz="1400" dirty="0"/>
                <a:t>          </a:t>
              </a:r>
              <a:r>
                <a:rPr lang="en-US" sz="1400" dirty="0"/>
                <a:t>CLDN15</a:t>
              </a:r>
            </a:p>
          </p:txBody>
        </p:sp>
        <p:sp>
          <p:nvSpPr>
            <p:cNvPr id="21" name="Ορθογώνιο 8">
              <a:extLst>
                <a:ext uri="{FF2B5EF4-FFF2-40B4-BE49-F238E27FC236}">
                  <a16:creationId xmlns:a16="http://schemas.microsoft.com/office/drawing/2014/main" xmlns="" id="{83289EAB-8038-47E0-9A45-3F7A328C4BB8}"/>
                </a:ext>
              </a:extLst>
            </p:cNvPr>
            <p:cNvSpPr/>
            <p:nvPr/>
          </p:nvSpPr>
          <p:spPr>
            <a:xfrm>
              <a:off x="591338" y="4158622"/>
              <a:ext cx="1096007" cy="82448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l-GR" sz="1400" dirty="0"/>
                <a:t>      </a:t>
              </a:r>
              <a:r>
                <a:rPr lang="en-US" sz="1400" dirty="0"/>
                <a:t>MRGPRD</a:t>
              </a:r>
            </a:p>
          </p:txBody>
        </p:sp>
        <p:sp>
          <p:nvSpPr>
            <p:cNvPr id="22" name="Ορθογώνιο 9">
              <a:extLst>
                <a:ext uri="{FF2B5EF4-FFF2-40B4-BE49-F238E27FC236}">
                  <a16:creationId xmlns:a16="http://schemas.microsoft.com/office/drawing/2014/main" xmlns="" id="{DBF0E108-47F0-40CF-A415-1011BDFA9143}"/>
                </a:ext>
              </a:extLst>
            </p:cNvPr>
            <p:cNvSpPr/>
            <p:nvPr/>
          </p:nvSpPr>
          <p:spPr>
            <a:xfrm>
              <a:off x="656073" y="4476932"/>
              <a:ext cx="984472" cy="58400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l-GR" sz="1400" dirty="0"/>
                <a:t>      </a:t>
              </a:r>
              <a:r>
                <a:rPr lang="en-US" sz="1400" dirty="0"/>
                <a:t>ZNF430</a:t>
              </a:r>
            </a:p>
          </p:txBody>
        </p:sp>
      </p:grpSp>
      <p:sp>
        <p:nvSpPr>
          <p:cNvPr id="23" name="Rectangle 7"/>
          <p:cNvSpPr txBox="1"/>
          <p:nvPr/>
        </p:nvSpPr>
        <p:spPr>
          <a:xfrm>
            <a:off x="341537" y="295243"/>
            <a:ext cx="2098523" cy="3120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 anchor="ctr"/>
          <a:lstStyle>
            <a:lvl1pPr algn="ctr">
              <a:defRPr sz="1400" b="1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dirty="0"/>
              <a:t>Results</a:t>
            </a:r>
            <a:r>
              <a:rPr lang="x-none" dirty="0"/>
              <a:t> </a:t>
            </a:r>
            <a:endParaRPr dirty="0"/>
          </a:p>
        </p:txBody>
      </p:sp>
      <p:sp>
        <p:nvSpPr>
          <p:cNvPr id="24" name="Ορθογώνιο 1">
            <a:extLst>
              <a:ext uri="{FF2B5EF4-FFF2-40B4-BE49-F238E27FC236}">
                <a16:creationId xmlns:a16="http://schemas.microsoft.com/office/drawing/2014/main" xmlns="" id="{AE7848F4-21F5-4A5C-9DDF-7907B1DF052A}"/>
              </a:ext>
            </a:extLst>
          </p:cNvPr>
          <p:cNvSpPr/>
          <p:nvPr/>
        </p:nvSpPr>
        <p:spPr>
          <a:xfrm>
            <a:off x="84843" y="811499"/>
            <a:ext cx="3667529" cy="5478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buFontTx/>
              <a:buChar char="-"/>
            </a:pPr>
            <a:r>
              <a:rPr lang="en-US" sz="1600" dirty="0"/>
              <a:t>A 3-feature </a:t>
            </a:r>
            <a:r>
              <a:rPr lang="en-US" sz="1600" dirty="0" err="1"/>
              <a:t>BrCa</a:t>
            </a:r>
            <a:r>
              <a:rPr lang="en-US" sz="1600" dirty="0"/>
              <a:t> specific biosignature was built via Ridge Logistic Regression algorithm, </a:t>
            </a:r>
          </a:p>
          <a:p>
            <a:pPr marL="285750" indent="-285750" algn="just">
              <a:spcBef>
                <a:spcPts val="600"/>
              </a:spcBef>
              <a:buFontTx/>
              <a:buChar char="-"/>
            </a:pPr>
            <a:r>
              <a:rPr lang="en-US" sz="1600" dirty="0"/>
              <a:t>high performance in distinguishing </a:t>
            </a:r>
            <a:r>
              <a:rPr lang="en-US" sz="1600" dirty="0" err="1"/>
              <a:t>BrCa</a:t>
            </a:r>
            <a:r>
              <a:rPr lang="en-US" sz="1600" dirty="0"/>
              <a:t> from healthy breast. </a:t>
            </a:r>
          </a:p>
          <a:p>
            <a:pPr marL="285750" indent="-285750" algn="just">
              <a:spcBef>
                <a:spcPts val="600"/>
              </a:spcBef>
              <a:buFontTx/>
              <a:buChar char="-"/>
            </a:pPr>
            <a:r>
              <a:rPr lang="en-US" sz="1600" dirty="0"/>
              <a:t>Methylation of 3 genes novel for </a:t>
            </a:r>
            <a:r>
              <a:rPr lang="en-US" sz="1600" dirty="0" err="1"/>
              <a:t>BrCa</a:t>
            </a:r>
            <a:r>
              <a:rPr lang="en-US" sz="1600" dirty="0"/>
              <a:t>:</a:t>
            </a:r>
          </a:p>
          <a:p>
            <a:pPr algn="just">
              <a:spcBef>
                <a:spcPts val="600"/>
              </a:spcBef>
            </a:pPr>
            <a:r>
              <a:rPr lang="en-US" sz="1600" b="1" i="1" dirty="0"/>
              <a:t>CLDN15</a:t>
            </a:r>
            <a:r>
              <a:rPr lang="en-US" sz="1600" i="1" dirty="0"/>
              <a:t> </a:t>
            </a:r>
            <a:r>
              <a:rPr lang="en-US" sz="1600" dirty="0"/>
              <a:t>(the coding gene of Claudin-15, a protein related to Blood-Brain Barrier, immune cell transmigration and Tight junction)</a:t>
            </a:r>
            <a:r>
              <a:rPr lang="en-US" sz="1600" i="1" dirty="0"/>
              <a:t> </a:t>
            </a:r>
          </a:p>
          <a:p>
            <a:pPr algn="just">
              <a:spcBef>
                <a:spcPts val="600"/>
              </a:spcBef>
            </a:pPr>
            <a:r>
              <a:rPr lang="en-US" sz="1600" b="1" i="1" dirty="0"/>
              <a:t>MRGPRD</a:t>
            </a:r>
            <a:r>
              <a:rPr lang="en-US" sz="1600" i="1" dirty="0"/>
              <a:t> </a:t>
            </a:r>
            <a:r>
              <a:rPr lang="en-US" sz="1600" dirty="0"/>
              <a:t>(the coding gene of MAS Related GPR Family Member D protein related to G protein-coupled receptor activity) </a:t>
            </a:r>
          </a:p>
          <a:p>
            <a:pPr algn="just">
              <a:spcBef>
                <a:spcPts val="600"/>
              </a:spcBef>
            </a:pPr>
            <a:r>
              <a:rPr lang="en-US" sz="1600" b="1" i="1" dirty="0"/>
              <a:t>ZNF430</a:t>
            </a:r>
            <a:r>
              <a:rPr lang="en-US" sz="1600" i="1" dirty="0"/>
              <a:t> </a:t>
            </a:r>
            <a:r>
              <a:rPr lang="en-US" sz="1600" dirty="0"/>
              <a:t>( the coding gene of Zinc Finger Protein 430 involved in transcriptional regulation and nucleic acid binding</a:t>
            </a:r>
            <a:r>
              <a:rPr lang="en-US" sz="1600" i="1" dirty="0"/>
              <a:t>). </a:t>
            </a:r>
          </a:p>
          <a:p>
            <a:pPr algn="just">
              <a:spcBef>
                <a:spcPts val="600"/>
              </a:spcBef>
            </a:pPr>
            <a:r>
              <a:rPr lang="en-US" sz="1600" i="1" dirty="0"/>
              <a:t>- </a:t>
            </a:r>
            <a:r>
              <a:rPr lang="en-US" sz="1600" dirty="0"/>
              <a:t>Literature mining revealed nearly no previous        report of these genes in relation to </a:t>
            </a:r>
            <a:r>
              <a:rPr lang="en-US" sz="1600" dirty="0" err="1"/>
              <a:t>BrCa</a:t>
            </a:r>
            <a:r>
              <a:rPr lang="el-GR" sz="1600" dirty="0"/>
              <a:t>.</a:t>
            </a:r>
            <a:endParaRPr lang="en-US" sz="16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45A3827D-EE9E-4A88-BE8A-D084FF12F11F}"/>
              </a:ext>
            </a:extLst>
          </p:cNvPr>
          <p:cNvSpPr txBox="1"/>
          <p:nvPr/>
        </p:nvSpPr>
        <p:spPr>
          <a:xfrm flipH="1">
            <a:off x="4009396" y="3290502"/>
            <a:ext cx="4962565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kumimoji="0" lang="en-US" sz="1200" b="1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kumimoji="0" lang="en-US" sz="12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Calibri"/>
                <a:cs typeface="Calibri"/>
                <a:sym typeface="Calibri"/>
              </a:rPr>
              <a:t>A) ROC Curve &amp; </a:t>
            </a:r>
            <a:r>
              <a:rPr lang="en-US" sz="1200" i="1" dirty="0">
                <a:latin typeface="+mn-lt"/>
              </a:rPr>
              <a:t>B) UMAP plot shows discrimination between healthy &amp; </a:t>
            </a:r>
            <a:r>
              <a:rPr lang="en-US" sz="1200" i="1" dirty="0" err="1">
                <a:latin typeface="+mn-lt"/>
              </a:rPr>
              <a:t>BrCa</a:t>
            </a:r>
            <a:r>
              <a:rPr lang="en-US" sz="1200" i="1" dirty="0">
                <a:latin typeface="+mn-lt"/>
              </a:rPr>
              <a:t> tissues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E2839B4-F854-4240-83FA-F298DD69FBBC}"/>
              </a:ext>
            </a:extLst>
          </p:cNvPr>
          <p:cNvSpPr txBox="1"/>
          <p:nvPr/>
        </p:nvSpPr>
        <p:spPr>
          <a:xfrm>
            <a:off x="4026795" y="832081"/>
            <a:ext cx="300387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+mn-lt"/>
              </a:rPr>
              <a:t>A</a:t>
            </a:r>
            <a:endParaRPr kumimoji="0" lang="el-GR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B8CFDE92-996B-4228-87B3-FFA7E3D8B036}"/>
              </a:ext>
            </a:extLst>
          </p:cNvPr>
          <p:cNvSpPr txBox="1"/>
          <p:nvPr/>
        </p:nvSpPr>
        <p:spPr>
          <a:xfrm>
            <a:off x="6066496" y="731066"/>
            <a:ext cx="300387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Calibri"/>
                <a:cs typeface="Calibri"/>
                <a:sym typeface="Calibri"/>
              </a:rPr>
              <a:t>B</a:t>
            </a:r>
            <a:endParaRPr kumimoji="0" lang="el-GR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Calibri"/>
              <a:cs typeface="Calibri"/>
              <a:sym typeface="Calibri"/>
            </a:endParaRPr>
          </a:p>
        </p:txBody>
      </p:sp>
      <p:pic>
        <p:nvPicPr>
          <p:cNvPr id="29" name="Εικόνα 10">
            <a:extLst>
              <a:ext uri="{FF2B5EF4-FFF2-40B4-BE49-F238E27FC236}">
                <a16:creationId xmlns:a16="http://schemas.microsoft.com/office/drawing/2014/main" xmlns="" id="{559A2D5A-A636-455F-BA5C-A3CC947C23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3519" y="3644958"/>
            <a:ext cx="2275925" cy="78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721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1091</Words>
  <Application>Microsoft Macintosh PowerPoint</Application>
  <PresentationFormat>On-screen Show (4:3)</PresentationFormat>
  <Paragraphs>128</Paragraphs>
  <Slides>17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Multiple features ccfDNA in breast cancer: development of multivariate prognostic/predictive classifiers based on quantitative, qualitative and epigenetic characteristics</vt:lpstr>
      <vt:lpstr>Classification analysis by automated Machine Learning</vt:lpstr>
      <vt:lpstr>PowerPoint Presentation</vt:lpstr>
      <vt:lpstr>PowerPoint Presentation</vt:lpstr>
      <vt:lpstr>PowerPoint Presentation</vt:lpstr>
      <vt:lpstr>PowerPoint Presentation</vt:lpstr>
      <vt:lpstr>The Problem, Challenge and benefit of HPC</vt:lpstr>
      <vt:lpstr>PowerPoint Presentation</vt:lpstr>
      <vt:lpstr>PowerPoint Presentation</vt:lpstr>
      <vt:lpstr>Value, Deviations, Lessons</vt:lpstr>
      <vt:lpstr>Benefits of FF4EuroHPC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Θεοδωρος Κωνσταντινιδης</dc:creator>
  <cp:lastModifiedBy>Θεοδωρος Κωνσταντινιδης</cp:lastModifiedBy>
  <cp:revision>29</cp:revision>
  <dcterms:created xsi:type="dcterms:W3CDTF">2023-11-14T15:59:07Z</dcterms:created>
  <dcterms:modified xsi:type="dcterms:W3CDTF">2023-12-05T10:17:43Z</dcterms:modified>
</cp:coreProperties>
</file>